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259" r:id="rId3"/>
    <p:sldId id="263" r:id="rId4"/>
    <p:sldId id="258" r:id="rId5"/>
    <p:sldId id="269" r:id="rId6"/>
    <p:sldId id="268" r:id="rId7"/>
    <p:sldId id="278" r:id="rId8"/>
    <p:sldId id="272" r:id="rId9"/>
    <p:sldId id="303" r:id="rId10"/>
    <p:sldId id="304" r:id="rId11"/>
    <p:sldId id="281" r:id="rId12"/>
    <p:sldId id="299" r:id="rId13"/>
    <p:sldId id="289" r:id="rId14"/>
    <p:sldId id="275" r:id="rId15"/>
    <p:sldId id="300" r:id="rId16"/>
    <p:sldId id="282" r:id="rId17"/>
    <p:sldId id="28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snapToGrid="0">
      <p:cViewPr varScale="1">
        <p:scale>
          <a:sx n="70" d="100"/>
          <a:sy n="70" d="100"/>
        </p:scale>
        <p:origin x="-12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FCE7EF-8CB8-45A7-83C7-E4479519D535}" type="datetimeFigureOut">
              <a:rPr lang="en-ZA" smtClean="0"/>
              <a:t>2014/10/02</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4D8AD1-22FD-42C0-A5F8-26B54711BF44}" type="slidenum">
              <a:rPr lang="en-ZA" smtClean="0"/>
              <a:t>‹#›</a:t>
            </a:fld>
            <a:endParaRPr lang="en-ZA"/>
          </a:p>
        </p:txBody>
      </p:sp>
    </p:spTree>
    <p:extLst>
      <p:ext uri="{BB962C8B-B14F-4D97-AF65-F5344CB8AC3E}">
        <p14:creationId xmlns:p14="http://schemas.microsoft.com/office/powerpoint/2010/main" val="129084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92D4720-D903-4981-94EF-4D5199CCD00A}" type="datetimeFigureOut">
              <a:rPr lang="en-ZA" smtClean="0"/>
              <a:t>2014/10/02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EC34E3-D96C-48AC-B4A1-CF6541A2E0DA}" type="slidenum">
              <a:rPr lang="en-ZA" smtClean="0"/>
              <a:t>‹#›</a:t>
            </a:fld>
            <a:endParaRPr lang="en-ZA" dirty="0"/>
          </a:p>
        </p:txBody>
      </p:sp>
    </p:spTree>
    <p:extLst>
      <p:ext uri="{BB962C8B-B14F-4D97-AF65-F5344CB8AC3E}">
        <p14:creationId xmlns:p14="http://schemas.microsoft.com/office/powerpoint/2010/main" val="3166272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17575" y="744538"/>
            <a:ext cx="4962525" cy="3722687"/>
          </a:xfrm>
          <a:ln/>
        </p:spPr>
      </p:sp>
      <p:sp>
        <p:nvSpPr>
          <p:cNvPr id="2150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73832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89821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614933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18211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501F788-5A06-4FA3-8C4A-551554CAB441}"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ABE052E2-2A69-4D8B-9835-F47745F9FB87}"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6043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81174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84542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1740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67023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43759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61942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89620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FB9FF875-12E2-4CE1-B398-60F254D4E860}"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17D583F-D44C-4348-922B-09BA9DFFEB6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08185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550329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D700285-6714-4A07-933C-BA01785B4004}"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317A020B-A95D-4383-8E31-5F978AC5FBE2}"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93338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973EA0-B8FD-4BAB-8598-8DFF26AAA87B}"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88FB526-F7E8-4246-AAA1-F22AD1622311}"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05182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B10464-64B4-4275-BD09-389A27AAF8F3}"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A08665E-C767-404C-BB14-B1CF675209B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4112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DB503CF4-A079-4924-930B-CF8138CAE4E1}"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CFC67DE7-88DD-4833-A0F4-98E3CC2CC038}"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97995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0E589E0D-15D1-4288-A510-2DF62FF6090B}"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14F89D1-F6BF-4ED0-B609-336E1DDC1260}"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01283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394C392-1B63-49F7-9AC5-91C23001C40A}"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6D088070-0C7A-42D7-8BD0-8299A63D412C}"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227979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9AD7922B-96B4-4A4A-ADA3-207E1785924F}"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452B0283-3BC4-42AC-B52D-ACD7960D384B}"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133139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863F30C7-B862-44D0-A8E6-C4E897788BA0}"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B14762A1-A4F9-44EE-A944-861C546EC9AE}"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61269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1776808D-E26B-4A3E-88A9-C74FBD5EA990}" type="datetimeFigureOut">
              <a:rPr lang="en-US">
                <a:solidFill>
                  <a:prstClr val="black"/>
                </a:solidFill>
                <a:ea typeface="ＭＳ Ｐゴシック" pitchFamily="34" charset="-128"/>
              </a:rPr>
              <a:pPr defTabSz="457200" fontAlgn="base">
                <a:spcBef>
                  <a:spcPct val="0"/>
                </a:spcBef>
                <a:spcAft>
                  <a:spcPct val="0"/>
                </a:spcAft>
                <a:defRPr/>
              </a:pPr>
              <a:t>10/2/2014</a:t>
            </a:fld>
            <a:endParaRPr lang="en-US" dirty="0">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64"/>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64"/>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defRPr/>
            </a:pPr>
            <a:fld id="{55C91DCB-8486-4EEE-BD45-083809B9D549}" type="slidenum">
              <a:rPr lang="en-US">
                <a:solidFill>
                  <a:prstClr val="black"/>
                </a:solidFill>
                <a:ea typeface="ＭＳ Ｐゴシック" pitchFamily="34" charset="-128"/>
              </a:rPr>
              <a:pPr defTabSz="457200" fontAlgn="base">
                <a:spcBef>
                  <a:spcPct val="0"/>
                </a:spcBef>
                <a:spcAft>
                  <a:spcPct val="0"/>
                </a:spcAft>
                <a:defRPr/>
              </a:pPr>
              <a:t>‹#›</a:t>
            </a:fld>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3528201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7" y="0"/>
            <a:ext cx="9148763" cy="6858000"/>
          </a:xfrm>
          <a:prstGeom prst="rect">
            <a:avLst/>
          </a:prstGeom>
          <a:noFill/>
          <a:ln w="9525">
            <a:noFill/>
            <a:miter lim="800000"/>
            <a:headEnd/>
            <a:tailEnd/>
          </a:ln>
        </p:spPr>
      </p:pic>
    </p:spTree>
    <p:extLst>
      <p:ext uri="{BB962C8B-B14F-4D97-AF65-F5344CB8AC3E}">
        <p14:creationId xmlns:p14="http://schemas.microsoft.com/office/powerpoint/2010/main" val="353981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Background.jpg"/>
          <p:cNvPicPr>
            <a:picLocks noChangeAspect="1"/>
          </p:cNvPicPr>
          <p:nvPr userDrawn="1"/>
        </p:nvPicPr>
        <p:blipFill>
          <a:blip r:embed="rId13"/>
          <a:srcRect/>
          <a:stretch>
            <a:fillRect/>
          </a:stretch>
        </p:blipFill>
        <p:spPr bwMode="auto">
          <a:xfrm>
            <a:off x="1" y="0"/>
            <a:ext cx="9148763" cy="6858000"/>
          </a:xfrm>
          <a:prstGeom prst="rect">
            <a:avLst/>
          </a:prstGeom>
          <a:noFill/>
          <a:ln w="9525">
            <a:noFill/>
            <a:miter lim="800000"/>
            <a:headEnd/>
            <a:tailEnd/>
          </a:ln>
        </p:spPr>
      </p:pic>
    </p:spTree>
    <p:extLst>
      <p:ext uri="{BB962C8B-B14F-4D97-AF65-F5344CB8AC3E}">
        <p14:creationId xmlns:p14="http://schemas.microsoft.com/office/powerpoint/2010/main" val="1478094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827216" y="2251075"/>
            <a:ext cx="5089525" cy="1631950"/>
          </a:xfrm>
          <a:prstGeom prst="rect">
            <a:avLst/>
          </a:prstGeom>
          <a:noFill/>
          <a:ln w="9525">
            <a:noFill/>
            <a:miter lim="800000"/>
            <a:headEnd/>
            <a:tailEnd/>
          </a:ln>
        </p:spPr>
        <p:txBody>
          <a:bodyPr>
            <a:spAutoFit/>
          </a:bodyPr>
          <a:lstStyle/>
          <a:p>
            <a:pPr defTabSz="457200" fontAlgn="base">
              <a:spcBef>
                <a:spcPct val="0"/>
              </a:spcBef>
              <a:spcAft>
                <a:spcPct val="0"/>
              </a:spcAft>
            </a:pPr>
            <a:r>
              <a:rPr lang="en-US" dirty="0">
                <a:solidFill>
                  <a:prstClr val="white"/>
                </a:solidFill>
                <a:latin typeface="Gill Sans" pitchFamily="-84" charset="0"/>
                <a:ea typeface="ＭＳ Ｐゴシック" pitchFamily="34" charset="-128"/>
              </a:rPr>
              <a:t>DWA CORPORATE IDENTITY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Presented by:</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Johan Maree</a:t>
            </a:r>
          </a:p>
          <a:p>
            <a:pPr defTabSz="457200" fontAlgn="base">
              <a:spcBef>
                <a:spcPct val="0"/>
              </a:spcBef>
              <a:spcAft>
                <a:spcPct val="0"/>
              </a:spcAft>
            </a:pPr>
            <a:r>
              <a:rPr lang="en-US" dirty="0">
                <a:solidFill>
                  <a:prstClr val="white"/>
                </a:solidFill>
                <a:latin typeface="Gill Sans Light" pitchFamily="-84" charset="0"/>
                <a:ea typeface="ＭＳ Ｐゴシック" pitchFamily="34" charset="-128"/>
              </a:rPr>
              <a:t>Deputy Director: Media Production</a:t>
            </a:r>
          </a:p>
          <a:p>
            <a:pPr defTabSz="457200" fontAlgn="base">
              <a:spcBef>
                <a:spcPct val="0"/>
              </a:spcBef>
              <a:spcAft>
                <a:spcPct val="0"/>
              </a:spcAft>
            </a:pPr>
            <a:endParaRPr lang="en-US" sz="1400" dirty="0">
              <a:solidFill>
                <a:prstClr val="white"/>
              </a:solidFill>
              <a:latin typeface="Gill Sans Light" pitchFamily="-84" charset="0"/>
              <a:ea typeface="ＭＳ Ｐゴシック" pitchFamily="34" charset="-128"/>
            </a:endParaRPr>
          </a:p>
          <a:p>
            <a:pPr defTabSz="457200" fontAlgn="base">
              <a:spcBef>
                <a:spcPct val="0"/>
              </a:spcBef>
              <a:spcAft>
                <a:spcPct val="0"/>
              </a:spcAft>
            </a:pPr>
            <a:r>
              <a:rPr lang="en-US" sz="1400" dirty="0">
                <a:solidFill>
                  <a:prstClr val="white"/>
                </a:solidFill>
                <a:latin typeface="Gill Sans Light" pitchFamily="-84" charset="0"/>
                <a:ea typeface="ＭＳ Ｐゴシック" pitchFamily="34" charset="-128"/>
              </a:rPr>
              <a:t>12 December 2012</a:t>
            </a:r>
          </a:p>
        </p:txBody>
      </p:sp>
      <p:pic>
        <p:nvPicPr>
          <p:cNvPr id="13315" name="Picture 1" descr="DWS Slide Cover.jpg"/>
          <p:cNvPicPr>
            <a:picLocks noChangeAspect="1"/>
          </p:cNvPicPr>
          <p:nvPr/>
        </p:nvPicPr>
        <p:blipFill>
          <a:blip r:embed="rId3"/>
          <a:srcRect/>
          <a:stretch>
            <a:fillRect/>
          </a:stretch>
        </p:blipFill>
        <p:spPr bwMode="auto">
          <a:xfrm>
            <a:off x="3" y="0"/>
            <a:ext cx="9155113" cy="6858000"/>
          </a:xfrm>
          <a:prstGeom prst="rect">
            <a:avLst/>
          </a:prstGeom>
          <a:noFill/>
          <a:ln w="9525">
            <a:noFill/>
            <a:miter lim="800000"/>
            <a:headEnd/>
            <a:tailEnd/>
          </a:ln>
        </p:spPr>
      </p:pic>
      <p:sp>
        <p:nvSpPr>
          <p:cNvPr id="6" name="TextBox 5"/>
          <p:cNvSpPr txBox="1"/>
          <p:nvPr/>
        </p:nvSpPr>
        <p:spPr>
          <a:xfrm>
            <a:off x="498226" y="1897866"/>
            <a:ext cx="7747503" cy="3908762"/>
          </a:xfrm>
          <a:prstGeom prst="rect">
            <a:avLst/>
          </a:prstGeom>
          <a:noFill/>
          <a:ln w="28575">
            <a:solidFill>
              <a:schemeClr val="bg1"/>
            </a:solidFill>
          </a:ln>
        </p:spPr>
        <p:txBody>
          <a:bodyPr wrap="square" rtlCol="0">
            <a:spAutoFit/>
          </a:bodyPr>
          <a:lstStyle/>
          <a:p>
            <a:pPr algn="ctr"/>
            <a:r>
              <a:rPr lang="en-ZA" sz="2400" dirty="0">
                <a:solidFill>
                  <a:prstClr val="white"/>
                </a:solidFill>
                <a:latin typeface="Aharoni" panose="02010803020104030203" pitchFamily="2" charset="-79"/>
                <a:cs typeface="Aharoni" panose="02010803020104030203" pitchFamily="2" charset="-79"/>
              </a:rPr>
              <a:t>MVOTI TO UMZIMKULU CLASSIFICATION STUDY</a:t>
            </a:r>
          </a:p>
          <a:p>
            <a:pPr algn="ctr"/>
            <a:endParaRPr lang="en-ZA" sz="2400" dirty="0">
              <a:solidFill>
                <a:prstClr val="white"/>
              </a:solidFill>
              <a:latin typeface="Aharoni" panose="02010803020104030203" pitchFamily="2" charset="-79"/>
              <a:cs typeface="Aharoni" panose="02010803020104030203" pitchFamily="2" charset="-79"/>
            </a:endParaRPr>
          </a:p>
          <a:p>
            <a:pPr algn="ctr"/>
            <a:r>
              <a:rPr lang="en-ZA" sz="2400" dirty="0">
                <a:solidFill>
                  <a:prstClr val="white"/>
                </a:solidFill>
                <a:latin typeface="Aharoni" panose="02010803020104030203" pitchFamily="2" charset="-79"/>
                <a:cs typeface="Aharoni" panose="02010803020104030203" pitchFamily="2" charset="-79"/>
              </a:rPr>
              <a:t>SESSION </a:t>
            </a:r>
            <a:r>
              <a:rPr lang="en-ZA" sz="3200" dirty="0">
                <a:solidFill>
                  <a:prstClr val="white"/>
                </a:solidFill>
                <a:latin typeface="Aharoni" panose="02010803020104030203" pitchFamily="2" charset="-79"/>
                <a:cs typeface="Aharoni" panose="02010803020104030203" pitchFamily="2" charset="-79"/>
              </a:rPr>
              <a:t>1</a:t>
            </a:r>
            <a:r>
              <a:rPr lang="en-ZA" sz="2400" dirty="0" smtClean="0">
                <a:solidFill>
                  <a:prstClr val="white"/>
                </a:solidFill>
                <a:latin typeface="Aharoni" panose="02010803020104030203" pitchFamily="2" charset="-79"/>
                <a:cs typeface="Aharoni" panose="02010803020104030203" pitchFamily="2" charset="-79"/>
              </a:rPr>
              <a:t>:  </a:t>
            </a:r>
            <a:r>
              <a:rPr lang="en-ZA" sz="2400" dirty="0">
                <a:solidFill>
                  <a:prstClr val="white"/>
                </a:solidFill>
                <a:latin typeface="Aharoni" panose="02010803020104030203" pitchFamily="2" charset="-79"/>
                <a:cs typeface="Aharoni" panose="02010803020104030203" pitchFamily="2" charset="-79"/>
              </a:rPr>
              <a:t>APPROACH TO EVALUATE AND COMPARE SCENARIOS AS AN AID TO DECISION MAKERS TO RECOMMEND A SCENARIO AND WATER RESOURCE CLASS</a:t>
            </a:r>
          </a:p>
          <a:p>
            <a:pPr algn="ctr"/>
            <a:endParaRPr lang="en-ZA" sz="4800" dirty="0">
              <a:solidFill>
                <a:prstClr val="white"/>
              </a:solidFill>
              <a:latin typeface="Aharoni" panose="02010803020104030203" pitchFamily="2" charset="-79"/>
              <a:cs typeface="Aharoni" panose="02010803020104030203" pitchFamily="2" charset="-79"/>
            </a:endParaRPr>
          </a:p>
          <a:p>
            <a:pPr algn="ctr"/>
            <a:r>
              <a:rPr lang="en-US" sz="2400" dirty="0" smtClean="0">
                <a:solidFill>
                  <a:prstClr val="white"/>
                </a:solidFill>
                <a:latin typeface="Aharoni" panose="02010803020104030203" pitchFamily="2" charset="-79"/>
                <a:cs typeface="Aharoni" panose="02010803020104030203" pitchFamily="2" charset="-79"/>
              </a:rPr>
              <a:t>ECONOMIC </a:t>
            </a:r>
            <a:r>
              <a:rPr lang="en-US" sz="2400" dirty="0">
                <a:solidFill>
                  <a:prstClr val="white"/>
                </a:solidFill>
                <a:latin typeface="Aharoni" panose="02010803020104030203" pitchFamily="2" charset="-79"/>
                <a:cs typeface="Aharoni" panose="02010803020104030203" pitchFamily="2" charset="-79"/>
              </a:rPr>
              <a:t>CONSEQUENCES: RATING METHOD</a:t>
            </a:r>
          </a:p>
          <a:p>
            <a:pPr algn="ctr"/>
            <a:r>
              <a:rPr lang="en-US" sz="2400" dirty="0" smtClean="0">
                <a:solidFill>
                  <a:prstClr val="white"/>
                </a:solidFill>
                <a:latin typeface="Aharoni" panose="02010803020104030203" pitchFamily="2" charset="-79"/>
                <a:cs typeface="Aharoni" panose="02010803020104030203" pitchFamily="2" charset="-79"/>
              </a:rPr>
              <a:t>William Mullins</a:t>
            </a:r>
            <a:endParaRPr lang="en-US" sz="2400" dirty="0">
              <a:solidFill>
                <a:prstClr val="white"/>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8997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10</a:t>
            </a:fld>
            <a:endParaRPr lang="en-US" dirty="0">
              <a:solidFill>
                <a:prstClr val="black"/>
              </a:solidFill>
            </a:endParaRPr>
          </a:p>
        </p:txBody>
      </p:sp>
      <p:sp>
        <p:nvSpPr>
          <p:cNvPr id="7" name="TextBox 6"/>
          <p:cNvSpPr txBox="1"/>
          <p:nvPr/>
        </p:nvSpPr>
        <p:spPr>
          <a:xfrm>
            <a:off x="1080196" y="0"/>
            <a:ext cx="7399421" cy="1200329"/>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Capital costs </a:t>
            </a:r>
          </a:p>
          <a:p>
            <a:pPr algn="ctr"/>
            <a:endParaRPr lang="en-ZA" sz="3600" b="1" dirty="0">
              <a:solidFill>
                <a:schemeClr val="bg1"/>
              </a:solidFill>
              <a:latin typeface="Futura Md BT" panose="020B0602020204020303" pitchFamily="34" charset="0"/>
            </a:endParaRPr>
          </a:p>
        </p:txBody>
      </p:sp>
      <p:sp>
        <p:nvSpPr>
          <p:cNvPr id="8" name="TextBox 7"/>
          <p:cNvSpPr txBox="1"/>
          <p:nvPr/>
        </p:nvSpPr>
        <p:spPr>
          <a:xfrm>
            <a:off x="-131667" y="1200329"/>
            <a:ext cx="8542421" cy="1200329"/>
          </a:xfrm>
          <a:prstGeom prst="rect">
            <a:avLst/>
          </a:prstGeom>
          <a:noFill/>
        </p:spPr>
        <p:txBody>
          <a:bodyPr wrap="square" rtlCol="0">
            <a:spAutoFit/>
          </a:bodyPr>
          <a:lstStyle/>
          <a:p>
            <a:pPr lvl="1" algn="ctr"/>
            <a:r>
              <a:rPr lang="en-ZA" sz="2400" dirty="0" smtClean="0">
                <a:latin typeface="Futura Md BT" panose="020B0602020204020303" pitchFamily="34" charset="0"/>
              </a:rPr>
              <a:t>Capital costs used in scenarios:</a:t>
            </a: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99234534"/>
              </p:ext>
            </p:extLst>
          </p:nvPr>
        </p:nvGraphicFramePr>
        <p:xfrm>
          <a:off x="371082" y="1820174"/>
          <a:ext cx="8039672" cy="1916691"/>
        </p:xfrm>
        <a:graphic>
          <a:graphicData uri="http://schemas.openxmlformats.org/drawingml/2006/table">
            <a:tbl>
              <a:tblPr firstRow="1" bandRow="1">
                <a:tableStyleId>{5C22544A-7EE6-4342-B048-85BDC9FD1C3A}</a:tableStyleId>
              </a:tblPr>
              <a:tblGrid>
                <a:gridCol w="2009918"/>
                <a:gridCol w="2009918"/>
                <a:gridCol w="2009918"/>
                <a:gridCol w="2009918"/>
              </a:tblGrid>
              <a:tr h="1133373">
                <a:tc>
                  <a:txBody>
                    <a:bodyPr/>
                    <a:lstStyle/>
                    <a:p>
                      <a:r>
                        <a:rPr lang="en-ZA" dirty="0" smtClean="0"/>
                        <a:t>River</a:t>
                      </a:r>
                      <a:endParaRPr lang="en-ZA" dirty="0"/>
                    </a:p>
                  </a:txBody>
                  <a:tcPr/>
                </a:tc>
                <a:tc>
                  <a:txBody>
                    <a:bodyPr/>
                    <a:lstStyle/>
                    <a:p>
                      <a:r>
                        <a:rPr lang="en-ZA" dirty="0" smtClean="0"/>
                        <a:t>Cost estimate (2009</a:t>
                      </a:r>
                      <a:r>
                        <a:rPr lang="en-ZA" baseline="0" dirty="0" smtClean="0"/>
                        <a:t> R million)</a:t>
                      </a:r>
                      <a:endParaRPr lang="en-ZA" dirty="0"/>
                    </a:p>
                  </a:txBody>
                  <a:tcPr/>
                </a:tc>
                <a:tc>
                  <a:txBody>
                    <a:bodyPr/>
                    <a:lstStyle/>
                    <a:p>
                      <a:r>
                        <a:rPr lang="en-ZA" dirty="0" smtClean="0"/>
                        <a:t>Cost estimate (2013</a:t>
                      </a:r>
                      <a:r>
                        <a:rPr lang="en-ZA" baseline="0" dirty="0" smtClean="0"/>
                        <a:t> R million)</a:t>
                      </a:r>
                      <a:endParaRPr lang="en-ZA" dirty="0"/>
                    </a:p>
                  </a:txBody>
                  <a:tcPr/>
                </a:tc>
                <a:tc>
                  <a:txBody>
                    <a:bodyPr/>
                    <a:lstStyle/>
                    <a:p>
                      <a:r>
                        <a:rPr lang="en-ZA" dirty="0" smtClean="0"/>
                        <a:t>Escalation factor applied</a:t>
                      </a:r>
                      <a:r>
                        <a:rPr lang="en-ZA" baseline="0" dirty="0" smtClean="0"/>
                        <a:t> for 2009 to 2013 prices</a:t>
                      </a:r>
                      <a:endParaRPr lang="en-ZA" dirty="0"/>
                    </a:p>
                  </a:txBody>
                  <a:tcPr/>
                </a:tc>
              </a:tr>
              <a:tr h="277869">
                <a:tc>
                  <a:txBody>
                    <a:bodyPr/>
                    <a:lstStyle/>
                    <a:p>
                      <a:r>
                        <a:rPr lang="en-ZA" dirty="0" smtClean="0"/>
                        <a:t>Mvoti</a:t>
                      </a:r>
                    </a:p>
                  </a:txBody>
                  <a:tcPr/>
                </a:tc>
                <a:tc>
                  <a:txBody>
                    <a:bodyPr/>
                    <a:lstStyle/>
                    <a:p>
                      <a:pPr algn="ctr"/>
                      <a:r>
                        <a:rPr lang="en-ZA" dirty="0" smtClean="0"/>
                        <a:t>1 261</a:t>
                      </a:r>
                      <a:endParaRPr lang="en-ZA" dirty="0"/>
                    </a:p>
                  </a:txBody>
                  <a:tcPr/>
                </a:tc>
                <a:tc>
                  <a:txBody>
                    <a:bodyPr/>
                    <a:lstStyle/>
                    <a:p>
                      <a:pPr algn="ctr"/>
                      <a:r>
                        <a:rPr lang="en-ZA" dirty="0" smtClean="0"/>
                        <a:t>1</a:t>
                      </a:r>
                      <a:r>
                        <a:rPr lang="en-ZA" baseline="0" dirty="0" smtClean="0"/>
                        <a:t> 645</a:t>
                      </a:r>
                      <a:endParaRPr lang="en-ZA" dirty="0"/>
                    </a:p>
                  </a:txBody>
                  <a:tcPr/>
                </a:tc>
                <a:tc>
                  <a:txBody>
                    <a:bodyPr/>
                    <a:lstStyle/>
                    <a:p>
                      <a:pPr algn="ctr"/>
                      <a:r>
                        <a:rPr lang="en-ZA" dirty="0" smtClean="0"/>
                        <a:t>1.30</a:t>
                      </a:r>
                      <a:endParaRPr lang="en-ZA" dirty="0"/>
                    </a:p>
                  </a:txBody>
                  <a:tcPr/>
                </a:tc>
              </a:tr>
              <a:tr h="417558">
                <a:tc>
                  <a:txBody>
                    <a:bodyPr/>
                    <a:lstStyle/>
                    <a:p>
                      <a:r>
                        <a:rPr lang="en-ZA" dirty="0" smtClean="0"/>
                        <a:t>Umkhomazi</a:t>
                      </a:r>
                      <a:endParaRPr lang="en-ZA" dirty="0"/>
                    </a:p>
                  </a:txBody>
                  <a:tcPr/>
                </a:tc>
                <a:tc>
                  <a:txBody>
                    <a:bodyPr/>
                    <a:lstStyle/>
                    <a:p>
                      <a:pPr algn="ctr"/>
                      <a:r>
                        <a:rPr lang="en-ZA" dirty="0" smtClean="0"/>
                        <a:t>2 604</a:t>
                      </a:r>
                      <a:endParaRPr lang="en-ZA" dirty="0"/>
                    </a:p>
                  </a:txBody>
                  <a:tcPr/>
                </a:tc>
                <a:tc>
                  <a:txBody>
                    <a:bodyPr/>
                    <a:lstStyle/>
                    <a:p>
                      <a:pPr algn="ctr"/>
                      <a:r>
                        <a:rPr lang="en-ZA" dirty="0" smtClean="0"/>
                        <a:t>3</a:t>
                      </a:r>
                      <a:r>
                        <a:rPr lang="en-ZA" baseline="0" dirty="0" smtClean="0"/>
                        <a:t> 412</a:t>
                      </a:r>
                      <a:endParaRPr lang="en-ZA" dirty="0"/>
                    </a:p>
                  </a:txBody>
                  <a:tcPr/>
                </a:tc>
                <a:tc>
                  <a:txBody>
                    <a:bodyPr/>
                    <a:lstStyle/>
                    <a:p>
                      <a:pPr algn="ctr"/>
                      <a:r>
                        <a:rPr lang="en-ZA" dirty="0" smtClean="0"/>
                        <a:t>1.31</a:t>
                      </a:r>
                      <a:endParaRPr lang="en-ZA" dirty="0"/>
                    </a:p>
                  </a:txBody>
                  <a:tcPr/>
                </a:tc>
              </a:tr>
            </a:tbl>
          </a:graphicData>
        </a:graphic>
      </p:graphicFrame>
    </p:spTree>
    <p:extLst>
      <p:ext uri="{BB962C8B-B14F-4D97-AF65-F5344CB8AC3E}">
        <p14:creationId xmlns:p14="http://schemas.microsoft.com/office/powerpoint/2010/main" val="2023329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11</a:t>
            </a:fld>
            <a:endParaRPr lang="en-US" dirty="0">
              <a:solidFill>
                <a:prstClr val="black"/>
              </a:solidFill>
            </a:endParaRPr>
          </a:p>
        </p:txBody>
      </p:sp>
      <p:sp>
        <p:nvSpPr>
          <p:cNvPr id="7" name="TextBox 6"/>
          <p:cNvSpPr txBox="1"/>
          <p:nvPr/>
        </p:nvSpPr>
        <p:spPr>
          <a:xfrm>
            <a:off x="1080196" y="0"/>
            <a:ext cx="7399421" cy="1200329"/>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Operation and Maintenance</a:t>
            </a:r>
          </a:p>
          <a:p>
            <a:pPr algn="ctr"/>
            <a:endParaRPr lang="en-ZA" sz="3600" b="1" dirty="0">
              <a:solidFill>
                <a:schemeClr val="bg1"/>
              </a:solidFill>
              <a:latin typeface="Futura Md BT" panose="020B0602020204020303" pitchFamily="34" charset="0"/>
            </a:endParaRPr>
          </a:p>
        </p:txBody>
      </p:sp>
      <p:sp>
        <p:nvSpPr>
          <p:cNvPr id="3" name="TextBox 2"/>
          <p:cNvSpPr txBox="1"/>
          <p:nvPr/>
        </p:nvSpPr>
        <p:spPr>
          <a:xfrm>
            <a:off x="543464" y="1200329"/>
            <a:ext cx="8143336" cy="3785652"/>
          </a:xfrm>
          <a:prstGeom prst="rect">
            <a:avLst/>
          </a:prstGeom>
          <a:noFill/>
        </p:spPr>
        <p:txBody>
          <a:bodyPr wrap="square" rtlCol="0">
            <a:spAutoFit/>
          </a:bodyPr>
          <a:lstStyle/>
          <a:p>
            <a:r>
              <a:rPr lang="en-ZA" sz="2400" dirty="0" smtClean="0"/>
              <a:t>Annual operation and maintenance costs are based on the following percentages of capital costs:</a:t>
            </a:r>
          </a:p>
          <a:p>
            <a:endParaRPr lang="en-ZA" sz="2400" dirty="0"/>
          </a:p>
          <a:p>
            <a:pPr marL="285750" indent="-285750">
              <a:buFont typeface="Arial" panose="020B0604020202020204" pitchFamily="34" charset="0"/>
              <a:buChar char="•"/>
            </a:pPr>
            <a:r>
              <a:rPr lang="en-ZA" sz="2400" dirty="0" smtClean="0"/>
              <a:t>0,5% of the pipeline capital cost</a:t>
            </a:r>
          </a:p>
          <a:p>
            <a:pPr marL="285750" indent="-285750">
              <a:buFont typeface="Arial" panose="020B0604020202020204" pitchFamily="34" charset="0"/>
              <a:buChar char="•"/>
            </a:pPr>
            <a:r>
              <a:rPr lang="en-ZA" sz="2400" dirty="0" smtClean="0"/>
              <a:t>4% of the electrical and mechanical installation of a pump station</a:t>
            </a:r>
          </a:p>
          <a:p>
            <a:pPr marL="285750" indent="-285750">
              <a:buFont typeface="Arial" panose="020B0604020202020204" pitchFamily="34" charset="0"/>
              <a:buChar char="•"/>
            </a:pPr>
            <a:r>
              <a:rPr lang="en-ZA" sz="2400" dirty="0" smtClean="0"/>
              <a:t>0,25% of the capital cost civil structures including the civil portion of pump stations</a:t>
            </a:r>
          </a:p>
          <a:p>
            <a:pPr marL="285750" indent="-285750">
              <a:buFont typeface="Arial" panose="020B0604020202020204" pitchFamily="34" charset="0"/>
              <a:buChar char="•"/>
            </a:pPr>
            <a:endParaRPr lang="en-ZA" sz="2400" dirty="0" smtClean="0"/>
          </a:p>
          <a:p>
            <a:r>
              <a:rPr lang="en-ZA" sz="2400" dirty="0" smtClean="0"/>
              <a:t>These costs are based on the escalated capital costs.</a:t>
            </a:r>
            <a:endParaRPr lang="en-ZA" sz="2400" dirty="0"/>
          </a:p>
        </p:txBody>
      </p:sp>
    </p:spTree>
    <p:extLst>
      <p:ext uri="{BB962C8B-B14F-4D97-AF65-F5344CB8AC3E}">
        <p14:creationId xmlns:p14="http://schemas.microsoft.com/office/powerpoint/2010/main" val="81614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12</a:t>
            </a:fld>
            <a:endParaRPr lang="en-US" dirty="0">
              <a:solidFill>
                <a:prstClr val="black"/>
              </a:solidFill>
            </a:endParaRPr>
          </a:p>
        </p:txBody>
      </p:sp>
      <p:sp>
        <p:nvSpPr>
          <p:cNvPr id="7" name="TextBox 6"/>
          <p:cNvSpPr txBox="1"/>
          <p:nvPr/>
        </p:nvSpPr>
        <p:spPr>
          <a:xfrm>
            <a:off x="725639" y="-3294"/>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Growth rates</a:t>
            </a:r>
            <a:endParaRPr lang="en-ZA" sz="3600" b="1" dirty="0">
              <a:solidFill>
                <a:schemeClr val="bg1"/>
              </a:solidFill>
              <a:latin typeface="Futura Md BT" panose="020B0602020204020303" pitchFamily="34" charset="0"/>
            </a:endParaRPr>
          </a:p>
        </p:txBody>
      </p:sp>
      <p:sp>
        <p:nvSpPr>
          <p:cNvPr id="8" name="TextBox 7"/>
          <p:cNvSpPr txBox="1"/>
          <p:nvPr/>
        </p:nvSpPr>
        <p:spPr>
          <a:xfrm>
            <a:off x="385919" y="2197174"/>
            <a:ext cx="8438904" cy="3785652"/>
          </a:xfrm>
          <a:prstGeom prst="rect">
            <a:avLst/>
          </a:prstGeom>
          <a:noFill/>
        </p:spPr>
        <p:txBody>
          <a:bodyPr wrap="square" rtlCol="0">
            <a:spAutoFit/>
          </a:bodyPr>
          <a:lstStyle/>
          <a:p>
            <a:pPr marL="457200" indent="-457200">
              <a:buFont typeface="Wingdings" panose="05000000000000000000" pitchFamily="2" charset="2"/>
              <a:buChar char="Ø"/>
            </a:pPr>
            <a:r>
              <a:rPr lang="en-ZA" sz="2400" dirty="0" smtClean="0">
                <a:latin typeface="Futura Md BT" panose="020B0602020204020303" pitchFamily="34" charset="0"/>
              </a:rPr>
              <a:t>Urban water demand – 5%: This is as a result of population growth and a higher utilization of water as wealth increases</a:t>
            </a:r>
          </a:p>
          <a:p>
            <a:pPr marL="457200" indent="-457200">
              <a:buFont typeface="Wingdings" panose="05000000000000000000" pitchFamily="2" charset="2"/>
              <a:buChar char="Ø"/>
            </a:pPr>
            <a:r>
              <a:rPr lang="en-ZA" sz="2400" dirty="0" smtClean="0">
                <a:latin typeface="Futura Md BT" panose="020B0602020204020303" pitchFamily="34" charset="0"/>
              </a:rPr>
              <a:t>Industrial water demand – 6%: This rate is in line with the real </a:t>
            </a:r>
            <a:r>
              <a:rPr lang="en-ZA" sz="2400" smtClean="0">
                <a:latin typeface="Futura Md BT" panose="020B0602020204020303" pitchFamily="34" charset="0"/>
              </a:rPr>
              <a:t>economic growth </a:t>
            </a:r>
            <a:r>
              <a:rPr lang="en-ZA" sz="2400" dirty="0" smtClean="0">
                <a:latin typeface="Futura Md BT" panose="020B0602020204020303" pitchFamily="34" charset="0"/>
              </a:rPr>
              <a:t>as foreseen in the National </a:t>
            </a:r>
            <a:r>
              <a:rPr lang="en-ZA" sz="2400" smtClean="0">
                <a:latin typeface="Futura Md BT" panose="020B0602020204020303" pitchFamily="34" charset="0"/>
              </a:rPr>
              <a:t>Development Plan.</a:t>
            </a:r>
            <a:endParaRPr lang="en-ZA" sz="2400" dirty="0" smtClean="0">
              <a:latin typeface="Futura Md BT" panose="020B0602020204020303" pitchFamily="34" charset="0"/>
            </a:endParaRPr>
          </a:p>
          <a:p>
            <a:pPr marL="342900"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
        <p:nvSpPr>
          <p:cNvPr id="3" name="TextBox 2"/>
          <p:cNvSpPr txBox="1"/>
          <p:nvPr/>
        </p:nvSpPr>
        <p:spPr>
          <a:xfrm>
            <a:off x="966158" y="966158"/>
            <a:ext cx="6918385" cy="584775"/>
          </a:xfrm>
          <a:prstGeom prst="rect">
            <a:avLst/>
          </a:prstGeom>
          <a:noFill/>
        </p:spPr>
        <p:txBody>
          <a:bodyPr wrap="square" rtlCol="0">
            <a:spAutoFit/>
          </a:bodyPr>
          <a:lstStyle/>
          <a:p>
            <a:r>
              <a:rPr lang="en-ZA" sz="3200" dirty="0" smtClean="0">
                <a:ln w="0"/>
                <a:solidFill>
                  <a:schemeClr val="accent1"/>
                </a:solidFill>
                <a:effectLst>
                  <a:outerShdw blurRad="38100" dist="25400" dir="5400000" algn="ctr" rotWithShape="0">
                    <a:srgbClr val="6E747A">
                      <a:alpha val="43000"/>
                    </a:srgbClr>
                  </a:outerShdw>
                </a:effectLst>
              </a:rPr>
              <a:t>Growth rates and water demand</a:t>
            </a:r>
            <a:endParaRPr lang="en-ZA" sz="32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79615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13</a:t>
            </a:fld>
            <a:endParaRPr lang="en-US" dirty="0">
              <a:solidFill>
                <a:prstClr val="black"/>
              </a:solidFill>
            </a:endParaRPr>
          </a:p>
        </p:txBody>
      </p:sp>
      <p:sp>
        <p:nvSpPr>
          <p:cNvPr id="7" name="TextBox 6"/>
          <p:cNvSpPr txBox="1"/>
          <p:nvPr/>
        </p:nvSpPr>
        <p:spPr>
          <a:xfrm>
            <a:off x="715878" y="-22795"/>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Benefits in Mvoti</a:t>
            </a:r>
            <a:endParaRPr lang="en-ZA" sz="3600" b="1" dirty="0">
              <a:solidFill>
                <a:schemeClr val="bg1"/>
              </a:solidFill>
              <a:latin typeface="Futura Md BT" panose="020B0602020204020303" pitchFamily="34" charset="0"/>
            </a:endParaRPr>
          </a:p>
        </p:txBody>
      </p:sp>
      <p:sp>
        <p:nvSpPr>
          <p:cNvPr id="8" name="TextBox 7"/>
          <p:cNvSpPr txBox="1"/>
          <p:nvPr/>
        </p:nvSpPr>
        <p:spPr>
          <a:xfrm>
            <a:off x="420424" y="980849"/>
            <a:ext cx="8438904" cy="3785652"/>
          </a:xfrm>
          <a:prstGeom prst="rect">
            <a:avLst/>
          </a:prstGeom>
          <a:noFill/>
        </p:spPr>
        <p:txBody>
          <a:bodyPr wrap="square" rtlCol="0">
            <a:spAutoFit/>
          </a:bodyPr>
          <a:lstStyle/>
          <a:p>
            <a:pPr marL="457200" indent="-457200">
              <a:buFont typeface="+mj-lt"/>
              <a:buAutoNum type="arabicPeriod"/>
            </a:pPr>
            <a:r>
              <a:rPr lang="en-ZA" sz="2400" dirty="0" smtClean="0">
                <a:latin typeface="Futura Md BT" panose="020B0602020204020303" pitchFamily="34" charset="0"/>
              </a:rPr>
              <a:t>Urban: Households and total municipal water use</a:t>
            </a:r>
          </a:p>
          <a:p>
            <a:pPr marL="457200" indent="-457200">
              <a:buFont typeface="+mj-lt"/>
              <a:buAutoNum type="arabicPeriod"/>
            </a:pPr>
            <a:r>
              <a:rPr lang="en-ZA" sz="2400" dirty="0" smtClean="0">
                <a:latin typeface="Futura Md BT" panose="020B0602020204020303" pitchFamily="34" charset="0"/>
              </a:rPr>
              <a:t>Industry: Sugar factories, saw mills etc.</a:t>
            </a:r>
          </a:p>
          <a:p>
            <a:pPr marL="457200" indent="-457200">
              <a:buFont typeface="+mj-lt"/>
              <a:buAutoNum type="arabicPeriod"/>
            </a:pPr>
            <a:r>
              <a:rPr lang="en-ZA" sz="2400" dirty="0" smtClean="0">
                <a:latin typeface="Futura Md BT" panose="020B0602020204020303" pitchFamily="34" charset="0"/>
              </a:rPr>
              <a:t>Irrigation: Vegetables, sugarcane etc.</a:t>
            </a:r>
          </a:p>
          <a:p>
            <a:pPr marL="457200" indent="-457200">
              <a:buFont typeface="+mj-lt"/>
              <a:buAutoNum type="arabicPeriod"/>
            </a:pPr>
            <a:r>
              <a:rPr lang="en-ZA" sz="2400" dirty="0" smtClean="0">
                <a:latin typeface="Futura Md BT" panose="020B0602020204020303" pitchFamily="34" charset="0"/>
              </a:rPr>
              <a:t>Forestry: No change</a:t>
            </a:r>
          </a:p>
          <a:p>
            <a:pPr marL="457200" indent="-457200">
              <a:buFont typeface="+mj-lt"/>
              <a:buAutoNum type="arabicPeriod"/>
            </a:pPr>
            <a:endParaRPr lang="en-ZA" sz="2400" dirty="0" smtClean="0">
              <a:latin typeface="Futura Md BT" panose="020B0602020204020303" pitchFamily="34" charset="0"/>
            </a:endParaRPr>
          </a:p>
          <a:p>
            <a:pPr marL="457200" indent="-457200">
              <a:buFont typeface="+mj-lt"/>
              <a:buAutoNum type="arabicPeriod"/>
            </a:pPr>
            <a:endParaRPr lang="en-ZA" sz="2400" dirty="0" smtClean="0">
              <a:latin typeface="Futura Md BT" panose="020B0602020204020303" pitchFamily="34" charset="0"/>
            </a:endParaRPr>
          </a:p>
          <a:p>
            <a:pPr marL="342900"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01175649"/>
              </p:ext>
            </p:extLst>
          </p:nvPr>
        </p:nvGraphicFramePr>
        <p:xfrm>
          <a:off x="526090" y="2705622"/>
          <a:ext cx="8333240" cy="3494766"/>
        </p:xfrm>
        <a:graphic>
          <a:graphicData uri="http://schemas.openxmlformats.org/drawingml/2006/table">
            <a:tbl>
              <a:tblPr firstRow="1" bandRow="1">
                <a:tableStyleId>{5C22544A-7EE6-4342-B048-85BDC9FD1C3A}</a:tableStyleId>
              </a:tblPr>
              <a:tblGrid>
                <a:gridCol w="2272700"/>
                <a:gridCol w="1010090"/>
                <a:gridCol w="1010090"/>
                <a:gridCol w="1010090"/>
                <a:gridCol w="1010090"/>
                <a:gridCol w="1010090"/>
                <a:gridCol w="1010090"/>
              </a:tblGrid>
              <a:tr h="267847">
                <a:tc>
                  <a:txBody>
                    <a:bodyPr/>
                    <a:lstStyle/>
                    <a:p>
                      <a:pPr algn="l" fontAlgn="b"/>
                      <a:r>
                        <a:rPr lang="en-ZA" sz="1100" u="none" strike="noStrike" dirty="0">
                          <a:effectLst/>
                        </a:rPr>
                        <a:t>Benefits</a:t>
                      </a:r>
                      <a:endParaRPr lang="en-ZA" sz="1100" b="0"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7</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8</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9</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10</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11</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12</a:t>
                      </a:r>
                      <a:endParaRPr lang="en-ZA" sz="1100" b="0" i="0" u="none" strike="noStrike">
                        <a:solidFill>
                          <a:srgbClr val="FFFFFF"/>
                        </a:solidFill>
                        <a:effectLst/>
                        <a:latin typeface="Calibri" panose="020F0502020204030204" pitchFamily="34" charset="0"/>
                      </a:endParaRPr>
                    </a:p>
                  </a:txBody>
                  <a:tcPr marL="0" marR="0" marT="0" marB="0" anchor="b"/>
                </a:tc>
              </a:tr>
              <a:tr h="267847">
                <a:tc>
                  <a:txBody>
                    <a:bodyPr/>
                    <a:lstStyle/>
                    <a:p>
                      <a:pPr algn="l" fontAlgn="b"/>
                      <a:r>
                        <a:rPr lang="en-ZA" sz="1200" u="none" strike="noStrike">
                          <a:effectLst/>
                        </a:rPr>
                        <a:t>Growth rate industrial</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6.36%</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6.74%</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7.15%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7.57%</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8.03%</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dirty="0">
                          <a:effectLst/>
                        </a:rPr>
                        <a:t>Growth rate domestic </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1.50%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1.52%</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1.55%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1.57%</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1.59%</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1.62%</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a:effectLst/>
                        </a:rPr>
                        <a:t>Growth rate irrigation</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11.00%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12.10%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13.31%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14.64%</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16.11%</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a:effectLst/>
                        </a:rPr>
                        <a:t> </a:t>
                      </a:r>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dirty="0">
                          <a:effectLst/>
                        </a:rPr>
                        <a:t>Growth </a:t>
                      </a:r>
                      <a:r>
                        <a:rPr lang="en-ZA" sz="1200" u="none" strike="noStrike" dirty="0" smtClean="0">
                          <a:effectLst/>
                        </a:rPr>
                        <a:t>volume </a:t>
                      </a:r>
                      <a:r>
                        <a:rPr lang="en-ZA" sz="1200" u="none" strike="noStrike" dirty="0">
                          <a:effectLst/>
                        </a:rPr>
                        <a:t>industrial</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dirty="0">
                          <a:effectLst/>
                        </a:rPr>
                        <a:t>2.03</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2.15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2.28</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2.41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2.56</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2.71</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dirty="0">
                          <a:effectLst/>
                        </a:rPr>
                        <a:t>Growth </a:t>
                      </a:r>
                      <a:r>
                        <a:rPr lang="en-ZA" sz="1200" u="none" strike="noStrike" dirty="0" smtClean="0">
                          <a:effectLst/>
                        </a:rPr>
                        <a:t>volume </a:t>
                      </a:r>
                      <a:r>
                        <a:rPr lang="en-ZA" sz="1200" u="none" strike="noStrike" dirty="0">
                          <a:effectLst/>
                        </a:rPr>
                        <a:t>domestic</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0.22</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0.23</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0.23</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0.23</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0.24</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0.24</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dirty="0">
                          <a:effectLst/>
                        </a:rPr>
                        <a:t>Growth </a:t>
                      </a:r>
                      <a:r>
                        <a:rPr lang="en-ZA" sz="1200" u="none" strike="noStrike" dirty="0" smtClean="0">
                          <a:effectLst/>
                        </a:rPr>
                        <a:t>volume </a:t>
                      </a:r>
                      <a:r>
                        <a:rPr lang="en-ZA" sz="1200" u="none" strike="noStrike" dirty="0">
                          <a:effectLst/>
                        </a:rPr>
                        <a:t>irrigation</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4.01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4.01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4.01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4.01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4.01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4.01</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a:effectLst/>
                        </a:rPr>
                        <a:t> </a:t>
                      </a:r>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a:effectLst/>
                        </a:rPr>
                        <a:t>Turnover industrial</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1 680.99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1 781.85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1 888.76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2 002.08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2 122.21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2 249.54 </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a:effectLst/>
                        </a:rPr>
                        <a:t>Turnover domestic</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2.71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2.75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2.79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2.83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2.87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2.92 </a:t>
                      </a:r>
                      <a:endParaRPr lang="en-ZA" sz="1200" b="0" i="0" u="none" strike="noStrike">
                        <a:effectLst/>
                        <a:latin typeface="Times New Roman" panose="02020603050405020304" pitchFamily="18" charset="0"/>
                      </a:endParaRPr>
                    </a:p>
                  </a:txBody>
                  <a:tcPr marL="0" marR="0" marT="0" marB="0" anchor="b"/>
                </a:tc>
              </a:tr>
              <a:tr h="267847">
                <a:tc>
                  <a:txBody>
                    <a:bodyPr/>
                    <a:lstStyle/>
                    <a:p>
                      <a:pPr algn="l" fontAlgn="b"/>
                      <a:r>
                        <a:rPr lang="en-ZA" sz="1200" u="none" strike="noStrike">
                          <a:effectLst/>
                        </a:rPr>
                        <a:t>Turnover irrigation</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52.86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52.86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52.86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52.86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52.86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52.86 </a:t>
                      </a:r>
                      <a:endParaRPr lang="en-ZA" sz="1200" b="0" i="0" u="none" strike="noStrike">
                        <a:effectLst/>
                        <a:latin typeface="Times New Roman" panose="02020603050405020304" pitchFamily="18" charset="0"/>
                      </a:endParaRPr>
                    </a:p>
                  </a:txBody>
                  <a:tcPr marL="0" marR="0" marT="0" marB="0" anchor="b"/>
                </a:tc>
              </a:tr>
              <a:tr h="280602">
                <a:tc>
                  <a:txBody>
                    <a:bodyPr/>
                    <a:lstStyle/>
                    <a:p>
                      <a:pPr algn="l" fontAlgn="b"/>
                      <a:r>
                        <a:rPr lang="en-ZA" sz="1100" u="none" strike="noStrike">
                          <a:effectLst/>
                        </a:rPr>
                        <a:t>Total turnover</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1 736.56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1 837.45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1 944.41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2 057.77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2 177.94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dirty="0">
                          <a:effectLst/>
                        </a:rPr>
                        <a:t> R     2 305.32 </a:t>
                      </a:r>
                      <a:endParaRPr lang="en-ZA" sz="11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899033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14</a:t>
            </a:fld>
            <a:endParaRPr lang="en-US" dirty="0">
              <a:solidFill>
                <a:prstClr val="black"/>
              </a:solidFill>
            </a:endParaRPr>
          </a:p>
        </p:txBody>
      </p:sp>
      <p:sp>
        <p:nvSpPr>
          <p:cNvPr id="7" name="TextBox 6"/>
          <p:cNvSpPr txBox="1"/>
          <p:nvPr/>
        </p:nvSpPr>
        <p:spPr>
          <a:xfrm>
            <a:off x="715878" y="-22795"/>
            <a:ext cx="7399421" cy="646331"/>
          </a:xfrm>
          <a:prstGeom prst="rect">
            <a:avLst/>
          </a:prstGeom>
          <a:noFill/>
        </p:spPr>
        <p:txBody>
          <a:bodyPr wrap="square" rtlCol="0">
            <a:spAutoFit/>
          </a:bodyPr>
          <a:lstStyle/>
          <a:p>
            <a:pPr algn="ctr"/>
            <a:r>
              <a:rPr lang="en-ZA" sz="3200" b="1" dirty="0">
                <a:solidFill>
                  <a:schemeClr val="bg1"/>
                </a:solidFill>
                <a:latin typeface="Futura Md BT" panose="020B0602020204020303" pitchFamily="34" charset="0"/>
              </a:rPr>
              <a:t>Benefits </a:t>
            </a:r>
            <a:r>
              <a:rPr lang="en-ZA" sz="3200" b="1" dirty="0" smtClean="0">
                <a:solidFill>
                  <a:schemeClr val="bg1"/>
                </a:solidFill>
                <a:latin typeface="Futura Md BT" panose="020B0602020204020303" pitchFamily="34" charset="0"/>
              </a:rPr>
              <a:t> - Mkomazi and </a:t>
            </a:r>
            <a:r>
              <a:rPr lang="en-ZA" sz="3600" b="1" dirty="0" smtClean="0">
                <a:solidFill>
                  <a:schemeClr val="bg1"/>
                </a:solidFill>
                <a:latin typeface="Futura Md BT" panose="020B0602020204020303" pitchFamily="34" charset="0"/>
              </a:rPr>
              <a:t>Transfer</a:t>
            </a:r>
            <a:endParaRPr lang="en-ZA" sz="3600" b="1" dirty="0">
              <a:solidFill>
                <a:schemeClr val="bg1"/>
              </a:solidFill>
              <a:latin typeface="Futura Md BT" panose="020B0602020204020303" pitchFamily="34" charset="0"/>
            </a:endParaRPr>
          </a:p>
        </p:txBody>
      </p:sp>
      <p:sp>
        <p:nvSpPr>
          <p:cNvPr id="8" name="TextBox 7"/>
          <p:cNvSpPr txBox="1"/>
          <p:nvPr/>
        </p:nvSpPr>
        <p:spPr>
          <a:xfrm>
            <a:off x="454930" y="791068"/>
            <a:ext cx="8438904" cy="3046988"/>
          </a:xfrm>
          <a:prstGeom prst="rect">
            <a:avLst/>
          </a:prstGeom>
          <a:noFill/>
        </p:spPr>
        <p:txBody>
          <a:bodyPr wrap="square" rtlCol="0">
            <a:spAutoFit/>
          </a:bodyPr>
          <a:lstStyle/>
          <a:p>
            <a:pPr marL="457200" indent="-457200">
              <a:buFont typeface="+mj-lt"/>
              <a:buAutoNum type="arabicPeriod"/>
            </a:pPr>
            <a:r>
              <a:rPr lang="en-ZA" sz="2400" dirty="0" smtClean="0">
                <a:latin typeface="Futura Md BT" panose="020B0602020204020303" pitchFamily="34" charset="0"/>
              </a:rPr>
              <a:t>Urban: Households and total municipal water use</a:t>
            </a:r>
          </a:p>
          <a:p>
            <a:pPr marL="457200" indent="-457200">
              <a:buFont typeface="+mj-lt"/>
              <a:buAutoNum type="arabicPeriod"/>
            </a:pPr>
            <a:r>
              <a:rPr lang="en-ZA" sz="2400" dirty="0" smtClean="0">
                <a:latin typeface="Futura Md BT" panose="020B0602020204020303" pitchFamily="34" charset="0"/>
              </a:rPr>
              <a:t>Industry: Saiccor and transfer </a:t>
            </a:r>
          </a:p>
          <a:p>
            <a:pPr marL="457200" indent="-457200">
              <a:buFont typeface="+mj-lt"/>
              <a:buAutoNum type="arabicPeriod"/>
            </a:pPr>
            <a:r>
              <a:rPr lang="en-ZA" sz="2400" dirty="0" smtClean="0">
                <a:latin typeface="Futura Md BT" panose="020B0602020204020303" pitchFamily="34" charset="0"/>
              </a:rPr>
              <a:t>Irrigation Small increase </a:t>
            </a:r>
            <a:r>
              <a:rPr lang="en-ZA" sz="2400" smtClean="0">
                <a:latin typeface="Futura Md BT" panose="020B0602020204020303" pitchFamily="34" charset="0"/>
              </a:rPr>
              <a:t>in catchment</a:t>
            </a:r>
            <a:endParaRPr lang="en-ZA" sz="2400" dirty="0" smtClean="0">
              <a:latin typeface="Futura Md BT" panose="020B0602020204020303" pitchFamily="34" charset="0"/>
            </a:endParaRPr>
          </a:p>
          <a:p>
            <a:pPr marL="457200" indent="-457200">
              <a:buFont typeface="+mj-lt"/>
              <a:buAutoNum type="arabicPeriod"/>
            </a:pPr>
            <a:endParaRPr lang="en-ZA" sz="2400" dirty="0" smtClean="0">
              <a:latin typeface="Futura Md BT" panose="020B0602020204020303" pitchFamily="34" charset="0"/>
            </a:endParaRPr>
          </a:p>
          <a:p>
            <a:pPr marL="342900"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74456117"/>
              </p:ext>
            </p:extLst>
          </p:nvPr>
        </p:nvGraphicFramePr>
        <p:xfrm>
          <a:off x="454930" y="2349667"/>
          <a:ext cx="8231869" cy="4006690"/>
        </p:xfrm>
        <a:graphic>
          <a:graphicData uri="http://schemas.openxmlformats.org/drawingml/2006/table">
            <a:tbl>
              <a:tblPr firstRow="1" bandRow="1">
                <a:tableStyleId>{5C22544A-7EE6-4342-B048-85BDC9FD1C3A}</a:tableStyleId>
              </a:tblPr>
              <a:tblGrid>
                <a:gridCol w="2101753"/>
                <a:gridCol w="1021686"/>
                <a:gridCol w="1021686"/>
                <a:gridCol w="1021686"/>
                <a:gridCol w="1021686"/>
                <a:gridCol w="1021686"/>
                <a:gridCol w="1021686"/>
              </a:tblGrid>
              <a:tr h="249675">
                <a:tc>
                  <a:txBody>
                    <a:bodyPr/>
                    <a:lstStyle/>
                    <a:p>
                      <a:pPr algn="l" fontAlgn="b"/>
                      <a:r>
                        <a:rPr lang="en-ZA" sz="1100" u="none" strike="noStrike" dirty="0">
                          <a:effectLst/>
                        </a:rPr>
                        <a:t>Benefits</a:t>
                      </a:r>
                      <a:endParaRPr lang="en-ZA" sz="1100" b="0" i="0" u="none" strike="noStrike" dirty="0">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7</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8</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9</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10</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11</a:t>
                      </a:r>
                      <a:endParaRPr lang="en-ZA" sz="1100" b="0" i="0" u="none" strike="noStrike">
                        <a:solidFill>
                          <a:srgbClr val="FFFFFF"/>
                        </a:solidFill>
                        <a:effectLst/>
                        <a:latin typeface="Calibri" panose="020F0502020204030204" pitchFamily="34" charset="0"/>
                      </a:endParaRPr>
                    </a:p>
                  </a:txBody>
                  <a:tcPr marL="0" marR="0" marT="0" marB="0" anchor="b"/>
                </a:tc>
                <a:tc>
                  <a:txBody>
                    <a:bodyPr/>
                    <a:lstStyle/>
                    <a:p>
                      <a:pPr algn="l" fontAlgn="b"/>
                      <a:r>
                        <a:rPr lang="en-ZA" sz="1100" u="none" strike="noStrike">
                          <a:effectLst/>
                        </a:rPr>
                        <a:t>Year 12</a:t>
                      </a:r>
                      <a:endParaRPr lang="en-ZA" sz="1100" b="0" i="0" u="none" strike="noStrike">
                        <a:solidFill>
                          <a:srgbClr val="FFFFFF"/>
                        </a:solidFill>
                        <a:effectLst/>
                        <a:latin typeface="Calibri" panose="020F0502020204030204" pitchFamily="34" charset="0"/>
                      </a:endParaRPr>
                    </a:p>
                  </a:txBody>
                  <a:tcPr marL="0" marR="0" marT="0" marB="0" anchor="b"/>
                </a:tc>
              </a:tr>
              <a:tr h="249675">
                <a:tc>
                  <a:txBody>
                    <a:bodyPr/>
                    <a:lstStyle/>
                    <a:p>
                      <a:pPr algn="l" fontAlgn="b"/>
                      <a:r>
                        <a:rPr lang="en-ZA" sz="1200" u="none" strike="noStrike" dirty="0">
                          <a:effectLst/>
                        </a:rPr>
                        <a:t>Growth rate Saiccor</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6.00%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6.36%</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6.74%</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7.15%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7.57%</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8.03%</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Growth rate industrial</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dirty="0">
                          <a:effectLst/>
                        </a:rPr>
                        <a:t>6.00%</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6.36%</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6.74%</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7.15%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7.57%</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8.03%</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Growth rate domestic </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5.00%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5.25%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5.51%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5.79%</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6.08%</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6.38%</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Growth rate irrigation</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11.00%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12.10%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13.31%</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14.64%</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16.11%</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 </a:t>
                      </a:r>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dirty="0">
                          <a:effectLst/>
                        </a:rPr>
                        <a:t>Growth </a:t>
                      </a:r>
                      <a:r>
                        <a:rPr lang="en-ZA" sz="1200" u="none" strike="noStrike" dirty="0" smtClean="0">
                          <a:effectLst/>
                        </a:rPr>
                        <a:t>volume </a:t>
                      </a:r>
                      <a:r>
                        <a:rPr lang="en-ZA" sz="1200" u="none" strike="noStrike" dirty="0">
                          <a:effectLst/>
                        </a:rPr>
                        <a:t>Saiccor</a:t>
                      </a:r>
                      <a:endParaRPr lang="en-ZA" sz="1200" b="0" i="0" u="none" strike="noStrike" dirty="0">
                        <a:effectLst/>
                        <a:latin typeface="Times New Roman" panose="02020603050405020304" pitchFamily="18" charset="0"/>
                      </a:endParaRPr>
                    </a:p>
                  </a:txBody>
                  <a:tcPr marL="0" marR="0" marT="0" marB="0" anchor="b"/>
                </a:tc>
                <a:tc>
                  <a:txBody>
                    <a:bodyPr/>
                    <a:lstStyle/>
                    <a:p>
                      <a:pPr algn="l" fontAlgn="b"/>
                      <a:r>
                        <a:rPr lang="en-ZA" sz="1200" u="none" strike="noStrike">
                          <a:effectLst/>
                        </a:rPr>
                        <a:t>              3.36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3.56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3.77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4.00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4.24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4.50 </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dirty="0">
                          <a:effectLst/>
                        </a:rPr>
                        <a:t>Growth </a:t>
                      </a:r>
                      <a:r>
                        <a:rPr lang="en-ZA" sz="1200" u="none" strike="noStrike" dirty="0" smtClean="0">
                          <a:effectLst/>
                        </a:rPr>
                        <a:t>volume </a:t>
                      </a:r>
                      <a:r>
                        <a:rPr lang="en-ZA" sz="1200" u="none" strike="noStrike" dirty="0">
                          <a:effectLst/>
                        </a:rPr>
                        <a:t>industrial</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6.60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7.42</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7.86</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8.33</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8.83</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dirty="0">
                          <a:effectLst/>
                        </a:rPr>
                        <a:t>Growth </a:t>
                      </a:r>
                      <a:r>
                        <a:rPr lang="en-ZA" sz="1200" u="none" strike="noStrike" dirty="0" smtClean="0">
                          <a:effectLst/>
                        </a:rPr>
                        <a:t>volume </a:t>
                      </a:r>
                      <a:r>
                        <a:rPr lang="en-ZA" sz="1200" u="none" strike="noStrike" dirty="0">
                          <a:effectLst/>
                        </a:rPr>
                        <a:t>domestic</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9.50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9.98</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10.47</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11.00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11.55</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12.12</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dirty="0">
                          <a:effectLst/>
                        </a:rPr>
                        <a:t>Growth </a:t>
                      </a:r>
                      <a:r>
                        <a:rPr lang="en-ZA" sz="1200" u="none" strike="noStrike" dirty="0" err="1" smtClean="0">
                          <a:effectLst/>
                        </a:rPr>
                        <a:t>volumeirrigation</a:t>
                      </a:r>
                      <a:endParaRPr lang="en-ZA" sz="1200" b="0" i="0" u="none" strike="noStrike" dirty="0">
                        <a:effectLst/>
                        <a:latin typeface="Times New Roman" panose="02020603050405020304" pitchFamily="18" charset="0"/>
                      </a:endParaRPr>
                    </a:p>
                  </a:txBody>
                  <a:tcPr marL="0" marR="0" marT="0" marB="0" anchor="b"/>
                </a:tc>
                <a:tc>
                  <a:txBody>
                    <a:bodyPr/>
                    <a:lstStyle/>
                    <a:p>
                      <a:pPr algn="r" fontAlgn="b"/>
                      <a:r>
                        <a:rPr lang="en-ZA" sz="1200" u="none" strike="noStrike">
                          <a:effectLst/>
                        </a:rPr>
                        <a:t>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0.00</a:t>
                      </a:r>
                      <a:endParaRPr lang="en-ZA" sz="1200" b="0" i="0" u="none" strike="noStrike">
                        <a:effectLst/>
                        <a:latin typeface="Times New Roman" panose="02020603050405020304" pitchFamily="18" charset="0"/>
                      </a:endParaRPr>
                    </a:p>
                  </a:txBody>
                  <a:tcPr marL="0" marR="0" marT="0" marB="0" anchor="b"/>
                </a:tc>
                <a:tc>
                  <a:txBody>
                    <a:bodyPr/>
                    <a:lstStyle/>
                    <a:p>
                      <a:pPr algn="r" fontAlgn="b"/>
                      <a:r>
                        <a:rPr lang="en-ZA" sz="1200" u="none" strike="noStrike">
                          <a:effectLst/>
                        </a:rPr>
                        <a:t>0.00</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 </a:t>
                      </a:r>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c>
                  <a:txBody>
                    <a:bodyPr/>
                    <a:lstStyle/>
                    <a:p>
                      <a:pPr algn="l" fontAlgn="b"/>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dirty="0">
                          <a:effectLst/>
                        </a:rPr>
                        <a:t>Turnover Saiccor</a:t>
                      </a:r>
                      <a:endParaRPr lang="en-ZA" sz="1200" b="0" i="0" u="none" strike="noStrike" dirty="0">
                        <a:effectLst/>
                        <a:latin typeface="Times New Roman" panose="02020603050405020304" pitchFamily="18" charset="0"/>
                      </a:endParaRPr>
                    </a:p>
                  </a:txBody>
                  <a:tcPr marL="0" marR="0" marT="0" marB="0" anchor="b"/>
                </a:tc>
                <a:tc>
                  <a:txBody>
                    <a:bodyPr/>
                    <a:lstStyle/>
                    <a:p>
                      <a:pPr algn="l" fontAlgn="b"/>
                      <a:r>
                        <a:rPr lang="en-ZA" sz="1200" u="none" strike="noStrike">
                          <a:effectLst/>
                        </a:rPr>
                        <a:t> R   2 785.43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2 952.56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3 129.71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3 317.49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3 516.54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3 727.53 </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Turnover industrial</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15 094.56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16 000.23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16 960.24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17 977.86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19 056.53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20 199.92 </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Turnover domestic</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115.35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121.12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127.18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133.54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140.21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147.22 </a:t>
                      </a:r>
                      <a:endParaRPr lang="en-ZA" sz="1200" b="0" i="0" u="none" strike="noStrike">
                        <a:effectLst/>
                        <a:latin typeface="Times New Roman" panose="02020603050405020304" pitchFamily="18" charset="0"/>
                      </a:endParaRPr>
                    </a:p>
                  </a:txBody>
                  <a:tcPr marL="0" marR="0" marT="0" marB="0" anchor="b"/>
                </a:tc>
              </a:tr>
              <a:tr h="249675">
                <a:tc>
                  <a:txBody>
                    <a:bodyPr/>
                    <a:lstStyle/>
                    <a:p>
                      <a:pPr algn="l" fontAlgn="b"/>
                      <a:r>
                        <a:rPr lang="en-ZA" sz="1200" u="none" strike="noStrike">
                          <a:effectLst/>
                        </a:rPr>
                        <a:t>Turnover irrigation</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   </a:t>
                      </a:r>
                      <a:endParaRPr lang="en-ZA" sz="1200" b="0" i="0" u="none" strike="noStrike">
                        <a:effectLst/>
                        <a:latin typeface="Times New Roman" panose="02020603050405020304" pitchFamily="18" charset="0"/>
                      </a:endParaRPr>
                    </a:p>
                  </a:txBody>
                  <a:tcPr marL="0" marR="0" marT="0" marB="0" anchor="b"/>
                </a:tc>
                <a:tc>
                  <a:txBody>
                    <a:bodyPr/>
                    <a:lstStyle/>
                    <a:p>
                      <a:pPr algn="l" fontAlgn="b"/>
                      <a:r>
                        <a:rPr lang="en-ZA" sz="1200" u="none" strike="noStrike">
                          <a:effectLst/>
                        </a:rPr>
                        <a:t> R              -   </a:t>
                      </a:r>
                      <a:endParaRPr lang="en-ZA" sz="1200" b="0" i="0" u="none" strike="noStrike">
                        <a:effectLst/>
                        <a:latin typeface="Times New Roman" panose="02020603050405020304" pitchFamily="18" charset="0"/>
                      </a:endParaRPr>
                    </a:p>
                  </a:txBody>
                  <a:tcPr marL="0" marR="0" marT="0" marB="0" anchor="b"/>
                </a:tc>
              </a:tr>
              <a:tr h="261565">
                <a:tc>
                  <a:txBody>
                    <a:bodyPr/>
                    <a:lstStyle/>
                    <a:p>
                      <a:pPr algn="l" fontAlgn="b"/>
                      <a:r>
                        <a:rPr lang="en-ZA" sz="1100" u="none" strike="noStrike">
                          <a:effectLst/>
                        </a:rPr>
                        <a:t>Total Benefits</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17 995.34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19 073.91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20 217.13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21 428.89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a:effectLst/>
                        </a:rPr>
                        <a:t> R      22 713.28 </a:t>
                      </a:r>
                      <a:endParaRPr lang="en-ZA"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ZA" sz="1100" u="none" strike="noStrike" dirty="0">
                          <a:effectLst/>
                        </a:rPr>
                        <a:t> R      24 074.68 </a:t>
                      </a:r>
                      <a:endParaRPr lang="en-ZA" sz="1100" b="1"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926296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15</a:t>
            </a:fld>
            <a:endParaRPr lang="en-US" dirty="0">
              <a:solidFill>
                <a:prstClr val="black"/>
              </a:solidFill>
            </a:endParaRPr>
          </a:p>
        </p:txBody>
      </p:sp>
      <p:sp>
        <p:nvSpPr>
          <p:cNvPr id="7" name="TextBox 6"/>
          <p:cNvSpPr txBox="1"/>
          <p:nvPr/>
        </p:nvSpPr>
        <p:spPr>
          <a:xfrm>
            <a:off x="715878" y="-22795"/>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Results – Mvoti scenarios</a:t>
            </a:r>
            <a:endParaRPr lang="en-ZA" sz="3600" b="1" dirty="0">
              <a:solidFill>
                <a:schemeClr val="bg1"/>
              </a:solidFill>
              <a:latin typeface="Futura Md BT" panose="020B06020202040203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6793791"/>
              </p:ext>
            </p:extLst>
          </p:nvPr>
        </p:nvGraphicFramePr>
        <p:xfrm>
          <a:off x="1403231" y="2069858"/>
          <a:ext cx="6062440" cy="2411652"/>
        </p:xfrm>
        <a:graphic>
          <a:graphicData uri="http://schemas.openxmlformats.org/drawingml/2006/table">
            <a:tbl>
              <a:tblPr firstRow="1" bandRow="1">
                <a:tableStyleId>{5C22544A-7EE6-4342-B048-85BDC9FD1C3A}</a:tableStyleId>
              </a:tblPr>
              <a:tblGrid>
                <a:gridCol w="1515610"/>
                <a:gridCol w="1515610"/>
                <a:gridCol w="1515610"/>
                <a:gridCol w="1515610"/>
              </a:tblGrid>
              <a:tr h="646074">
                <a:tc>
                  <a:txBody>
                    <a:bodyPr/>
                    <a:lstStyle/>
                    <a:p>
                      <a:r>
                        <a:rPr lang="en-ZA" dirty="0" smtClean="0"/>
                        <a:t>Scenario</a:t>
                      </a:r>
                      <a:endParaRPr lang="en-ZA" dirty="0"/>
                    </a:p>
                  </a:txBody>
                  <a:tcPr/>
                </a:tc>
                <a:tc>
                  <a:txBody>
                    <a:bodyPr/>
                    <a:lstStyle/>
                    <a:p>
                      <a:r>
                        <a:rPr lang="en-ZA" dirty="0" smtClean="0"/>
                        <a:t>Projected GDP growth (R million)</a:t>
                      </a:r>
                      <a:endParaRPr lang="en-ZA" dirty="0"/>
                    </a:p>
                  </a:txBody>
                  <a:tcPr/>
                </a:tc>
                <a:tc>
                  <a:txBody>
                    <a:bodyPr/>
                    <a:lstStyle/>
                    <a:p>
                      <a:r>
                        <a:rPr lang="en-ZA" dirty="0" smtClean="0"/>
                        <a:t>Projected additional labour </a:t>
                      </a:r>
                      <a:endParaRPr lang="en-ZA" dirty="0"/>
                    </a:p>
                  </a:txBody>
                  <a:tcPr/>
                </a:tc>
                <a:tc>
                  <a:txBody>
                    <a:bodyPr/>
                    <a:lstStyle/>
                    <a:p>
                      <a:r>
                        <a:rPr lang="en-ZA" dirty="0" smtClean="0"/>
                        <a:t>Rank</a:t>
                      </a:r>
                      <a:endParaRPr lang="en-ZA" dirty="0"/>
                    </a:p>
                  </a:txBody>
                  <a:tcPr/>
                </a:tc>
              </a:tr>
              <a:tr h="374313">
                <a:tc>
                  <a:txBody>
                    <a:bodyPr/>
                    <a:lstStyle/>
                    <a:p>
                      <a:r>
                        <a:rPr lang="en-ZA" dirty="0" smtClean="0"/>
                        <a:t>MV3</a:t>
                      </a:r>
                      <a:endParaRPr lang="en-ZA" dirty="0"/>
                    </a:p>
                  </a:txBody>
                  <a:tcPr>
                    <a:lnB w="12700" cap="flat" cmpd="sng" algn="ctr">
                      <a:solidFill>
                        <a:schemeClr val="tx1"/>
                      </a:solidFill>
                      <a:prstDash val="solid"/>
                      <a:round/>
                      <a:headEnd type="none" w="med" len="med"/>
                      <a:tailEnd type="none" w="med" len="med"/>
                    </a:lnB>
                  </a:tcPr>
                </a:tc>
                <a:tc>
                  <a:txBody>
                    <a:bodyPr/>
                    <a:lstStyle/>
                    <a:p>
                      <a:r>
                        <a:rPr lang="en-ZA" dirty="0" smtClean="0"/>
                        <a:t>28</a:t>
                      </a:r>
                      <a:r>
                        <a:rPr lang="en-ZA" baseline="0" dirty="0" smtClean="0"/>
                        <a:t> 137</a:t>
                      </a:r>
                      <a:endParaRPr lang="en-ZA" dirty="0"/>
                    </a:p>
                  </a:txBody>
                  <a:tcPr>
                    <a:lnB w="12700" cap="flat" cmpd="sng" algn="ctr">
                      <a:solidFill>
                        <a:schemeClr val="tx1"/>
                      </a:solidFill>
                      <a:prstDash val="solid"/>
                      <a:round/>
                      <a:headEnd type="none" w="med" len="med"/>
                      <a:tailEnd type="none" w="med" len="med"/>
                    </a:lnB>
                  </a:tcPr>
                </a:tc>
                <a:tc>
                  <a:txBody>
                    <a:bodyPr/>
                    <a:lstStyle/>
                    <a:p>
                      <a:r>
                        <a:rPr lang="en-ZA" dirty="0" smtClean="0"/>
                        <a:t>17 052</a:t>
                      </a:r>
                      <a:endParaRPr lang="en-ZA" dirty="0"/>
                    </a:p>
                  </a:txBody>
                  <a:tcPr>
                    <a:lnB w="12700" cap="flat" cmpd="sng" algn="ctr">
                      <a:solidFill>
                        <a:schemeClr val="tx1"/>
                      </a:solidFill>
                      <a:prstDash val="solid"/>
                      <a:round/>
                      <a:headEnd type="none" w="med" len="med"/>
                      <a:tailEnd type="none" w="med" len="med"/>
                    </a:lnB>
                  </a:tcPr>
                </a:tc>
                <a:tc>
                  <a:txBody>
                    <a:bodyPr/>
                    <a:lstStyle/>
                    <a:p>
                      <a:pPr algn="ctr"/>
                      <a:r>
                        <a:rPr lang="en-ZA" dirty="0" smtClean="0"/>
                        <a:t>1</a:t>
                      </a:r>
                      <a:endParaRPr lang="en-ZA" dirty="0"/>
                    </a:p>
                  </a:txBody>
                  <a:tcPr>
                    <a:lnB w="12700" cap="flat" cmpd="sng" algn="ctr">
                      <a:solidFill>
                        <a:schemeClr val="tx1"/>
                      </a:solidFill>
                      <a:prstDash val="solid"/>
                      <a:round/>
                      <a:headEnd type="none" w="med" len="med"/>
                      <a:tailEnd type="none" w="med" len="med"/>
                    </a:lnB>
                  </a:tcPr>
                </a:tc>
              </a:tr>
              <a:tr h="374313">
                <a:tc>
                  <a:txBody>
                    <a:bodyPr/>
                    <a:lstStyle/>
                    <a:p>
                      <a:r>
                        <a:rPr lang="en-ZA" dirty="0" smtClean="0"/>
                        <a:t>MV41</a:t>
                      </a:r>
                      <a:endParaRPr lang="en-ZA" dirty="0"/>
                    </a:p>
                  </a:txBody>
                  <a:tcPr>
                    <a:lnT w="12700" cap="flat" cmpd="sng" algn="ctr">
                      <a:solidFill>
                        <a:schemeClr val="tx1"/>
                      </a:solidFill>
                      <a:prstDash val="solid"/>
                      <a:round/>
                      <a:headEnd type="none" w="med" len="med"/>
                      <a:tailEnd type="none" w="med" len="med"/>
                    </a:lnT>
                  </a:tcPr>
                </a:tc>
                <a:tc>
                  <a:txBody>
                    <a:bodyPr/>
                    <a:lstStyle/>
                    <a:p>
                      <a:r>
                        <a:rPr lang="en-ZA" dirty="0" smtClean="0"/>
                        <a:t>16</a:t>
                      </a:r>
                      <a:r>
                        <a:rPr lang="en-ZA" baseline="0" dirty="0" smtClean="0"/>
                        <a:t> 208</a:t>
                      </a:r>
                      <a:endParaRPr lang="en-ZA" dirty="0"/>
                    </a:p>
                  </a:txBody>
                  <a:tcPr>
                    <a:lnT w="12700" cap="flat" cmpd="sng" algn="ctr">
                      <a:solidFill>
                        <a:schemeClr val="tx1"/>
                      </a:solidFill>
                      <a:prstDash val="solid"/>
                      <a:round/>
                      <a:headEnd type="none" w="med" len="med"/>
                      <a:tailEnd type="none" w="med" len="med"/>
                    </a:lnT>
                  </a:tcPr>
                </a:tc>
                <a:tc>
                  <a:txBody>
                    <a:bodyPr/>
                    <a:lstStyle/>
                    <a:p>
                      <a:r>
                        <a:rPr lang="en-ZA" dirty="0" smtClean="0"/>
                        <a:t>6 619</a:t>
                      </a:r>
                      <a:endParaRPr lang="en-ZA" dirty="0"/>
                    </a:p>
                  </a:txBody>
                  <a:tcPr>
                    <a:lnT w="12700" cap="flat" cmpd="sng" algn="ctr">
                      <a:solidFill>
                        <a:schemeClr val="tx1"/>
                      </a:solidFill>
                      <a:prstDash val="solid"/>
                      <a:round/>
                      <a:headEnd type="none" w="med" len="med"/>
                      <a:tailEnd type="none" w="med" len="med"/>
                    </a:lnT>
                  </a:tcPr>
                </a:tc>
                <a:tc>
                  <a:txBody>
                    <a:bodyPr/>
                    <a:lstStyle/>
                    <a:p>
                      <a:pPr algn="ctr"/>
                      <a:r>
                        <a:rPr lang="en-ZA" dirty="0" smtClean="0"/>
                        <a:t>4</a:t>
                      </a:r>
                      <a:endParaRPr lang="en-ZA" dirty="0"/>
                    </a:p>
                  </a:txBody>
                  <a:tcPr>
                    <a:lnT w="12700" cap="flat" cmpd="sng" algn="ctr">
                      <a:solidFill>
                        <a:schemeClr val="tx1"/>
                      </a:solidFill>
                      <a:prstDash val="solid"/>
                      <a:round/>
                      <a:headEnd type="none" w="med" len="med"/>
                      <a:tailEnd type="none" w="med" len="med"/>
                    </a:lnT>
                  </a:tcPr>
                </a:tc>
              </a:tr>
              <a:tr h="374313">
                <a:tc>
                  <a:txBody>
                    <a:bodyPr/>
                    <a:lstStyle/>
                    <a:p>
                      <a:r>
                        <a:rPr lang="en-ZA" dirty="0" smtClean="0"/>
                        <a:t>MV42</a:t>
                      </a:r>
                      <a:endParaRPr lang="en-ZA" dirty="0"/>
                    </a:p>
                  </a:txBody>
                  <a:tcPr/>
                </a:tc>
                <a:tc>
                  <a:txBody>
                    <a:bodyPr/>
                    <a:lstStyle/>
                    <a:p>
                      <a:r>
                        <a:rPr lang="en-ZA" dirty="0" smtClean="0"/>
                        <a:t>22 737 </a:t>
                      </a:r>
                      <a:endParaRPr lang="en-ZA" dirty="0"/>
                    </a:p>
                  </a:txBody>
                  <a:tcPr/>
                </a:tc>
                <a:tc>
                  <a:txBody>
                    <a:bodyPr/>
                    <a:lstStyle/>
                    <a:p>
                      <a:r>
                        <a:rPr lang="en-ZA" dirty="0" smtClean="0"/>
                        <a:t>10 821</a:t>
                      </a:r>
                      <a:endParaRPr lang="en-ZA" dirty="0"/>
                    </a:p>
                  </a:txBody>
                  <a:tcPr/>
                </a:tc>
                <a:tc>
                  <a:txBody>
                    <a:bodyPr/>
                    <a:lstStyle/>
                    <a:p>
                      <a:pPr algn="ctr"/>
                      <a:r>
                        <a:rPr lang="en-ZA" dirty="0" smtClean="0"/>
                        <a:t>2</a:t>
                      </a:r>
                      <a:endParaRPr lang="en-ZA" dirty="0"/>
                    </a:p>
                  </a:txBody>
                  <a:tcPr/>
                </a:tc>
              </a:tr>
              <a:tr h="374313">
                <a:tc>
                  <a:txBody>
                    <a:bodyPr/>
                    <a:lstStyle/>
                    <a:p>
                      <a:r>
                        <a:rPr lang="en-ZA" dirty="0" smtClean="0"/>
                        <a:t>MV43</a:t>
                      </a:r>
                      <a:endParaRPr lang="en-ZA" dirty="0"/>
                    </a:p>
                  </a:txBody>
                  <a:tcPr/>
                </a:tc>
                <a:tc>
                  <a:txBody>
                    <a:bodyPr/>
                    <a:lstStyle/>
                    <a:p>
                      <a:r>
                        <a:rPr lang="en-ZA" dirty="0" smtClean="0"/>
                        <a:t>21 838</a:t>
                      </a:r>
                      <a:endParaRPr lang="en-ZA" dirty="0"/>
                    </a:p>
                  </a:txBody>
                  <a:tcPr/>
                </a:tc>
                <a:tc>
                  <a:txBody>
                    <a:bodyPr/>
                    <a:lstStyle/>
                    <a:p>
                      <a:r>
                        <a:rPr lang="en-ZA" dirty="0" smtClean="0"/>
                        <a:t>10 091</a:t>
                      </a:r>
                      <a:endParaRPr lang="en-ZA" dirty="0"/>
                    </a:p>
                  </a:txBody>
                  <a:tcPr/>
                </a:tc>
                <a:tc>
                  <a:txBody>
                    <a:bodyPr/>
                    <a:lstStyle/>
                    <a:p>
                      <a:pPr algn="ctr"/>
                      <a:r>
                        <a:rPr lang="en-ZA" dirty="0" smtClean="0"/>
                        <a:t>3</a:t>
                      </a:r>
                      <a:endParaRPr lang="en-ZA" dirty="0"/>
                    </a:p>
                  </a:txBody>
                  <a:tcPr/>
                </a:tc>
              </a:tr>
            </a:tbl>
          </a:graphicData>
        </a:graphic>
      </p:graphicFrame>
    </p:spTree>
    <p:extLst>
      <p:ext uri="{BB962C8B-B14F-4D97-AF65-F5344CB8AC3E}">
        <p14:creationId xmlns:p14="http://schemas.microsoft.com/office/powerpoint/2010/main" val="4026693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16</a:t>
            </a:fld>
            <a:endParaRPr lang="en-US" dirty="0">
              <a:solidFill>
                <a:prstClr val="black"/>
              </a:solidFill>
            </a:endParaRPr>
          </a:p>
        </p:txBody>
      </p:sp>
      <p:sp>
        <p:nvSpPr>
          <p:cNvPr id="7" name="TextBox 6"/>
          <p:cNvSpPr txBox="1"/>
          <p:nvPr/>
        </p:nvSpPr>
        <p:spPr>
          <a:xfrm>
            <a:off x="715878" y="-22795"/>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Results – Umkhomazi scenarios</a:t>
            </a:r>
            <a:endParaRPr lang="en-ZA" sz="3600" b="1" dirty="0">
              <a:solidFill>
                <a:schemeClr val="bg1"/>
              </a:solidFill>
              <a:latin typeface="Futura Md BT" panose="020B06020202040203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9516788"/>
              </p:ext>
            </p:extLst>
          </p:nvPr>
        </p:nvGraphicFramePr>
        <p:xfrm>
          <a:off x="621104" y="1078302"/>
          <a:ext cx="7226780" cy="4572000"/>
        </p:xfrm>
        <a:graphic>
          <a:graphicData uri="http://schemas.openxmlformats.org/drawingml/2006/table">
            <a:tbl>
              <a:tblPr firstRow="1" bandRow="1">
                <a:tableStyleId>{5C22544A-7EE6-4342-B048-85BDC9FD1C3A}</a:tableStyleId>
              </a:tblPr>
              <a:tblGrid>
                <a:gridCol w="1445356"/>
                <a:gridCol w="1445356"/>
                <a:gridCol w="1445356"/>
                <a:gridCol w="1445356"/>
                <a:gridCol w="1445356"/>
              </a:tblGrid>
              <a:tr h="640729">
                <a:tc>
                  <a:txBody>
                    <a:bodyPr/>
                    <a:lstStyle/>
                    <a:p>
                      <a:r>
                        <a:rPr lang="en-ZA" dirty="0" smtClean="0"/>
                        <a:t>Scenario</a:t>
                      </a:r>
                      <a:endParaRPr lang="en-ZA" dirty="0"/>
                    </a:p>
                  </a:txBody>
                  <a:tcPr/>
                </a:tc>
                <a:tc>
                  <a:txBody>
                    <a:bodyPr/>
                    <a:lstStyle/>
                    <a:p>
                      <a:r>
                        <a:rPr lang="en-ZA" dirty="0" smtClean="0"/>
                        <a:t>Projected GDP growth (R million)</a:t>
                      </a:r>
                      <a:endParaRPr lang="en-ZA" dirty="0"/>
                    </a:p>
                  </a:txBody>
                  <a:tcPr/>
                </a:tc>
                <a:tc>
                  <a:txBody>
                    <a:bodyPr/>
                    <a:lstStyle/>
                    <a:p>
                      <a:r>
                        <a:rPr lang="en-ZA" dirty="0" smtClean="0"/>
                        <a:t>Projected additional labour </a:t>
                      </a:r>
                      <a:endParaRPr lang="en-ZA" dirty="0"/>
                    </a:p>
                  </a:txBody>
                  <a:tcPr/>
                </a:tc>
                <a:tc>
                  <a:txBody>
                    <a:bodyPr/>
                    <a:lstStyle/>
                    <a:p>
                      <a:r>
                        <a:rPr lang="en-ZA" dirty="0" smtClean="0"/>
                        <a:t>GDP growth rank</a:t>
                      </a:r>
                      <a:endParaRPr lang="en-ZA" dirty="0"/>
                    </a:p>
                  </a:txBody>
                  <a:tcPr/>
                </a:tc>
                <a:tc>
                  <a:txBody>
                    <a:bodyPr/>
                    <a:lstStyle/>
                    <a:p>
                      <a:r>
                        <a:rPr lang="en-ZA" dirty="0" smtClean="0"/>
                        <a:t>Additional</a:t>
                      </a:r>
                      <a:r>
                        <a:rPr lang="en-ZA" baseline="0" dirty="0" smtClean="0"/>
                        <a:t> labour rank</a:t>
                      </a:r>
                      <a:endParaRPr lang="en-ZA" dirty="0"/>
                    </a:p>
                  </a:txBody>
                  <a:tcPr/>
                </a:tc>
              </a:tr>
              <a:tr h="311186">
                <a:tc>
                  <a:txBody>
                    <a:bodyPr/>
                    <a:lstStyle/>
                    <a:p>
                      <a:r>
                        <a:rPr lang="en-ZA" dirty="0" smtClean="0"/>
                        <a:t>MK2</a:t>
                      </a:r>
                      <a:endParaRPr lang="en-ZA" dirty="0"/>
                    </a:p>
                  </a:txBody>
                  <a:tcPr/>
                </a:tc>
                <a:tc>
                  <a:txBody>
                    <a:bodyPr/>
                    <a:lstStyle/>
                    <a:p>
                      <a:r>
                        <a:rPr lang="en-ZA" dirty="0" smtClean="0"/>
                        <a:t>307 088</a:t>
                      </a:r>
                      <a:endParaRPr lang="en-ZA" dirty="0"/>
                    </a:p>
                  </a:txBody>
                  <a:tcPr/>
                </a:tc>
                <a:tc>
                  <a:txBody>
                    <a:bodyPr/>
                    <a:lstStyle/>
                    <a:p>
                      <a:r>
                        <a:rPr lang="en-ZA" dirty="0" smtClean="0"/>
                        <a:t>275 738</a:t>
                      </a:r>
                      <a:endParaRPr lang="en-ZA" dirty="0"/>
                    </a:p>
                  </a:txBody>
                  <a:tcPr/>
                </a:tc>
                <a:tc>
                  <a:txBody>
                    <a:bodyPr/>
                    <a:lstStyle/>
                    <a:p>
                      <a:r>
                        <a:rPr lang="en-ZA" dirty="0" smtClean="0"/>
                        <a:t>1</a:t>
                      </a:r>
                      <a:endParaRPr lang="en-ZA" dirty="0"/>
                    </a:p>
                  </a:txBody>
                  <a:tcPr/>
                </a:tc>
                <a:tc>
                  <a:txBody>
                    <a:bodyPr/>
                    <a:lstStyle/>
                    <a:p>
                      <a:r>
                        <a:rPr lang="en-ZA" dirty="0" smtClean="0"/>
                        <a:t>1</a:t>
                      </a:r>
                      <a:endParaRPr lang="en-ZA" dirty="0"/>
                    </a:p>
                  </a:txBody>
                  <a:tcPr/>
                </a:tc>
              </a:tr>
              <a:tr h="311186">
                <a:tc>
                  <a:txBody>
                    <a:bodyPr/>
                    <a:lstStyle/>
                    <a:p>
                      <a:r>
                        <a:rPr lang="en-ZA" dirty="0" smtClean="0"/>
                        <a:t>MK21</a:t>
                      </a:r>
                      <a:endParaRPr lang="en-ZA" dirty="0"/>
                    </a:p>
                  </a:txBody>
                  <a:tcPr/>
                </a:tc>
                <a:tc>
                  <a:txBody>
                    <a:bodyPr/>
                    <a:lstStyle/>
                    <a:p>
                      <a:r>
                        <a:rPr lang="en-ZA" dirty="0" smtClean="0"/>
                        <a:t>297 608 </a:t>
                      </a:r>
                      <a:endParaRPr lang="en-ZA" dirty="0"/>
                    </a:p>
                  </a:txBody>
                  <a:tcPr/>
                </a:tc>
                <a:tc>
                  <a:txBody>
                    <a:bodyPr/>
                    <a:lstStyle/>
                    <a:p>
                      <a:r>
                        <a:rPr lang="en-ZA" dirty="0" smtClean="0"/>
                        <a:t>260 313</a:t>
                      </a:r>
                      <a:endParaRPr lang="en-ZA" dirty="0"/>
                    </a:p>
                  </a:txBody>
                  <a:tcPr/>
                </a:tc>
                <a:tc>
                  <a:txBody>
                    <a:bodyPr/>
                    <a:lstStyle/>
                    <a:p>
                      <a:r>
                        <a:rPr lang="en-ZA" dirty="0" smtClean="0"/>
                        <a:t>4</a:t>
                      </a:r>
                      <a:endParaRPr lang="en-ZA" dirty="0"/>
                    </a:p>
                  </a:txBody>
                  <a:tcPr/>
                </a:tc>
                <a:tc>
                  <a:txBody>
                    <a:bodyPr/>
                    <a:lstStyle/>
                    <a:p>
                      <a:r>
                        <a:rPr lang="en-ZA" dirty="0" smtClean="0"/>
                        <a:t>6</a:t>
                      </a:r>
                      <a:endParaRPr lang="en-ZA" dirty="0"/>
                    </a:p>
                  </a:txBody>
                  <a:tcPr/>
                </a:tc>
              </a:tr>
              <a:tr h="346782">
                <a:tc>
                  <a:txBody>
                    <a:bodyPr/>
                    <a:lstStyle/>
                    <a:p>
                      <a:r>
                        <a:rPr lang="en-ZA" dirty="0" smtClean="0"/>
                        <a:t>MK22</a:t>
                      </a:r>
                      <a:endParaRPr lang="en-ZA" dirty="0"/>
                    </a:p>
                  </a:txBody>
                  <a:tcPr/>
                </a:tc>
                <a:tc>
                  <a:txBody>
                    <a:bodyPr/>
                    <a:lstStyle/>
                    <a:p>
                      <a:r>
                        <a:rPr lang="en-ZA" dirty="0" smtClean="0"/>
                        <a:t> 298</a:t>
                      </a:r>
                      <a:r>
                        <a:rPr lang="en-ZA" baseline="0" dirty="0" smtClean="0"/>
                        <a:t> 911</a:t>
                      </a:r>
                      <a:endParaRPr lang="en-ZA" dirty="0"/>
                    </a:p>
                  </a:txBody>
                  <a:tcPr/>
                </a:tc>
                <a:tc>
                  <a:txBody>
                    <a:bodyPr/>
                    <a:lstStyle/>
                    <a:p>
                      <a:r>
                        <a:rPr lang="en-ZA" dirty="0" smtClean="0"/>
                        <a:t>264 275</a:t>
                      </a:r>
                      <a:endParaRPr lang="en-ZA" dirty="0"/>
                    </a:p>
                  </a:txBody>
                  <a:tcPr/>
                </a:tc>
                <a:tc>
                  <a:txBody>
                    <a:bodyPr/>
                    <a:lstStyle/>
                    <a:p>
                      <a:r>
                        <a:rPr lang="en-ZA" dirty="0" smtClean="0"/>
                        <a:t>3</a:t>
                      </a:r>
                      <a:endParaRPr lang="en-ZA" dirty="0"/>
                    </a:p>
                  </a:txBody>
                  <a:tcPr/>
                </a:tc>
                <a:tc>
                  <a:txBody>
                    <a:bodyPr/>
                    <a:lstStyle/>
                    <a:p>
                      <a:r>
                        <a:rPr lang="en-ZA" dirty="0" smtClean="0"/>
                        <a:t>3</a:t>
                      </a:r>
                      <a:endParaRPr lang="en-ZA" dirty="0"/>
                    </a:p>
                  </a:txBody>
                  <a:tcPr/>
                </a:tc>
              </a:tr>
              <a:tr h="311186">
                <a:tc>
                  <a:txBody>
                    <a:bodyPr/>
                    <a:lstStyle/>
                    <a:p>
                      <a:r>
                        <a:rPr lang="en-ZA" dirty="0" smtClean="0"/>
                        <a:t>MK23</a:t>
                      </a:r>
                      <a:endParaRPr lang="en-ZA" dirty="0"/>
                    </a:p>
                  </a:txBody>
                  <a:tcPr/>
                </a:tc>
                <a:tc>
                  <a:txBody>
                    <a:bodyPr/>
                    <a:lstStyle/>
                    <a:p>
                      <a:r>
                        <a:rPr lang="en-ZA" dirty="0" smtClean="0"/>
                        <a:t>298</a:t>
                      </a:r>
                      <a:r>
                        <a:rPr lang="en-ZA" baseline="0" dirty="0" smtClean="0"/>
                        <a:t> 911</a:t>
                      </a:r>
                      <a:endParaRPr lang="en-ZA" dirty="0"/>
                    </a:p>
                  </a:txBody>
                  <a:tcPr/>
                </a:tc>
                <a:tc>
                  <a:txBody>
                    <a:bodyPr/>
                    <a:lstStyle/>
                    <a:p>
                      <a:r>
                        <a:rPr lang="en-ZA" dirty="0" smtClean="0"/>
                        <a:t>264 275</a:t>
                      </a:r>
                      <a:endParaRPr lang="en-ZA" dirty="0"/>
                    </a:p>
                  </a:txBody>
                  <a:tcPr/>
                </a:tc>
                <a:tc>
                  <a:txBody>
                    <a:bodyPr/>
                    <a:lstStyle/>
                    <a:p>
                      <a:r>
                        <a:rPr lang="en-ZA" dirty="0" smtClean="0"/>
                        <a:t>3</a:t>
                      </a:r>
                      <a:endParaRPr lang="en-ZA" dirty="0"/>
                    </a:p>
                  </a:txBody>
                  <a:tcPr/>
                </a:tc>
                <a:tc>
                  <a:txBody>
                    <a:bodyPr/>
                    <a:lstStyle/>
                    <a:p>
                      <a:r>
                        <a:rPr lang="en-ZA" dirty="0" smtClean="0"/>
                        <a:t>3</a:t>
                      </a:r>
                      <a:endParaRPr lang="en-ZA" dirty="0"/>
                    </a:p>
                  </a:txBody>
                  <a:tcPr/>
                </a:tc>
              </a:tr>
              <a:tr h="311186">
                <a:tc>
                  <a:txBody>
                    <a:bodyPr/>
                    <a:lstStyle/>
                    <a:p>
                      <a:r>
                        <a:rPr lang="en-ZA" dirty="0" smtClean="0"/>
                        <a:t>MK31</a:t>
                      </a:r>
                      <a:endParaRPr lang="en-ZA" dirty="0"/>
                    </a:p>
                  </a:txBody>
                  <a:tcPr/>
                </a:tc>
                <a:tc>
                  <a:txBody>
                    <a:bodyPr/>
                    <a:lstStyle/>
                    <a:p>
                      <a:r>
                        <a:rPr lang="en-ZA" dirty="0" smtClean="0"/>
                        <a:t>294 227</a:t>
                      </a:r>
                      <a:endParaRPr lang="en-ZA" dirty="0"/>
                    </a:p>
                  </a:txBody>
                  <a:tcPr/>
                </a:tc>
                <a:tc>
                  <a:txBody>
                    <a:bodyPr/>
                    <a:lstStyle/>
                    <a:p>
                      <a:r>
                        <a:rPr lang="en-ZA" dirty="0" smtClean="0"/>
                        <a:t>263 219</a:t>
                      </a:r>
                      <a:endParaRPr lang="en-ZA" dirty="0"/>
                    </a:p>
                  </a:txBody>
                  <a:tcPr/>
                </a:tc>
                <a:tc>
                  <a:txBody>
                    <a:bodyPr/>
                    <a:lstStyle/>
                    <a:p>
                      <a:r>
                        <a:rPr lang="en-ZA" dirty="0" smtClean="0"/>
                        <a:t>6</a:t>
                      </a:r>
                      <a:endParaRPr lang="en-ZA" dirty="0"/>
                    </a:p>
                  </a:txBody>
                  <a:tcPr/>
                </a:tc>
                <a:tc>
                  <a:txBody>
                    <a:bodyPr/>
                    <a:lstStyle/>
                    <a:p>
                      <a:r>
                        <a:rPr lang="en-ZA" dirty="0" smtClean="0"/>
                        <a:t>4</a:t>
                      </a:r>
                      <a:endParaRPr lang="en-ZA" dirty="0"/>
                    </a:p>
                  </a:txBody>
                  <a:tcPr/>
                </a:tc>
              </a:tr>
              <a:tr h="311186">
                <a:tc>
                  <a:txBody>
                    <a:bodyPr/>
                    <a:lstStyle/>
                    <a:p>
                      <a:r>
                        <a:rPr lang="en-ZA" dirty="0" smtClean="0"/>
                        <a:t>MK32</a:t>
                      </a:r>
                      <a:endParaRPr lang="en-ZA" dirty="0"/>
                    </a:p>
                  </a:txBody>
                  <a:tcPr/>
                </a:tc>
                <a:tc>
                  <a:txBody>
                    <a:bodyPr/>
                    <a:lstStyle/>
                    <a:p>
                      <a:r>
                        <a:rPr lang="en-ZA" dirty="0" smtClean="0"/>
                        <a:t>297 235</a:t>
                      </a:r>
                      <a:endParaRPr lang="en-ZA" dirty="0"/>
                    </a:p>
                  </a:txBody>
                  <a:tcPr/>
                </a:tc>
                <a:tc>
                  <a:txBody>
                    <a:bodyPr/>
                    <a:lstStyle/>
                    <a:p>
                      <a:r>
                        <a:rPr lang="en-ZA" dirty="0" smtClean="0"/>
                        <a:t>267 677</a:t>
                      </a:r>
                      <a:endParaRPr lang="en-ZA" dirty="0"/>
                    </a:p>
                  </a:txBody>
                  <a:tcPr/>
                </a:tc>
                <a:tc>
                  <a:txBody>
                    <a:bodyPr/>
                    <a:lstStyle/>
                    <a:p>
                      <a:r>
                        <a:rPr lang="en-ZA" dirty="0" smtClean="0"/>
                        <a:t>5</a:t>
                      </a:r>
                      <a:endParaRPr lang="en-ZA" dirty="0"/>
                    </a:p>
                  </a:txBody>
                  <a:tcPr/>
                </a:tc>
                <a:tc>
                  <a:txBody>
                    <a:bodyPr/>
                    <a:lstStyle/>
                    <a:p>
                      <a:r>
                        <a:rPr lang="en-ZA" dirty="0" smtClean="0"/>
                        <a:t>2</a:t>
                      </a:r>
                      <a:endParaRPr lang="en-ZA" dirty="0"/>
                    </a:p>
                  </a:txBody>
                  <a:tcPr/>
                </a:tc>
              </a:tr>
              <a:tr h="311186">
                <a:tc>
                  <a:txBody>
                    <a:bodyPr/>
                    <a:lstStyle/>
                    <a:p>
                      <a:r>
                        <a:rPr lang="en-ZA" dirty="0" smtClean="0"/>
                        <a:t>MK33</a:t>
                      </a:r>
                      <a:endParaRPr lang="en-ZA" dirty="0"/>
                    </a:p>
                  </a:txBody>
                  <a:tcPr/>
                </a:tc>
                <a:tc>
                  <a:txBody>
                    <a:bodyPr/>
                    <a:lstStyle/>
                    <a:p>
                      <a:r>
                        <a:rPr lang="en-ZA" dirty="0" smtClean="0"/>
                        <a:t>297 235</a:t>
                      </a:r>
                      <a:endParaRPr lang="en-ZA" dirty="0"/>
                    </a:p>
                  </a:txBody>
                  <a:tcPr/>
                </a:tc>
                <a:tc>
                  <a:txBody>
                    <a:bodyPr/>
                    <a:lstStyle/>
                    <a:p>
                      <a:r>
                        <a:rPr lang="en-ZA" dirty="0" smtClean="0"/>
                        <a:t>267 677</a:t>
                      </a:r>
                      <a:endParaRPr lang="en-ZA" dirty="0"/>
                    </a:p>
                  </a:txBody>
                  <a:tcPr/>
                </a:tc>
                <a:tc>
                  <a:txBody>
                    <a:bodyPr/>
                    <a:lstStyle/>
                    <a:p>
                      <a:r>
                        <a:rPr lang="en-ZA" dirty="0" smtClean="0"/>
                        <a:t>5</a:t>
                      </a:r>
                      <a:endParaRPr lang="en-ZA" dirty="0"/>
                    </a:p>
                  </a:txBody>
                  <a:tcPr/>
                </a:tc>
                <a:tc>
                  <a:txBody>
                    <a:bodyPr/>
                    <a:lstStyle/>
                    <a:p>
                      <a:r>
                        <a:rPr lang="en-ZA" dirty="0" smtClean="0"/>
                        <a:t>2</a:t>
                      </a:r>
                      <a:endParaRPr lang="en-ZA" dirty="0"/>
                    </a:p>
                  </a:txBody>
                  <a:tcPr/>
                </a:tc>
              </a:tr>
              <a:tr h="311186">
                <a:tc>
                  <a:txBody>
                    <a:bodyPr/>
                    <a:lstStyle/>
                    <a:p>
                      <a:r>
                        <a:rPr lang="en-ZA" dirty="0" smtClean="0"/>
                        <a:t>MK4</a:t>
                      </a:r>
                      <a:endParaRPr lang="en-ZA" dirty="0"/>
                    </a:p>
                  </a:txBody>
                  <a:tcPr/>
                </a:tc>
                <a:tc>
                  <a:txBody>
                    <a:bodyPr/>
                    <a:lstStyle/>
                    <a:p>
                      <a:r>
                        <a:rPr lang="en-ZA" dirty="0" smtClean="0"/>
                        <a:t>302 756</a:t>
                      </a:r>
                      <a:endParaRPr lang="en-ZA" dirty="0"/>
                    </a:p>
                  </a:txBody>
                  <a:tcPr/>
                </a:tc>
                <a:tc>
                  <a:txBody>
                    <a:bodyPr/>
                    <a:lstStyle/>
                    <a:p>
                      <a:r>
                        <a:rPr lang="en-ZA" dirty="0" smtClean="0"/>
                        <a:t>261 709</a:t>
                      </a:r>
                      <a:endParaRPr lang="en-ZA" dirty="0"/>
                    </a:p>
                  </a:txBody>
                  <a:tcPr/>
                </a:tc>
                <a:tc>
                  <a:txBody>
                    <a:bodyPr/>
                    <a:lstStyle/>
                    <a:p>
                      <a:r>
                        <a:rPr lang="en-ZA" dirty="0" smtClean="0"/>
                        <a:t>2</a:t>
                      </a:r>
                      <a:endParaRPr lang="en-ZA" dirty="0"/>
                    </a:p>
                  </a:txBody>
                  <a:tcPr/>
                </a:tc>
                <a:tc>
                  <a:txBody>
                    <a:bodyPr/>
                    <a:lstStyle/>
                    <a:p>
                      <a:r>
                        <a:rPr lang="en-ZA" dirty="0" smtClean="0"/>
                        <a:t>5</a:t>
                      </a:r>
                      <a:endParaRPr lang="en-ZA" dirty="0"/>
                    </a:p>
                  </a:txBody>
                  <a:tcPr/>
                </a:tc>
              </a:tr>
              <a:tr h="311186">
                <a:tc>
                  <a:txBody>
                    <a:bodyPr/>
                    <a:lstStyle/>
                    <a:p>
                      <a:r>
                        <a:rPr lang="en-ZA" dirty="0" smtClean="0"/>
                        <a:t>MK41</a:t>
                      </a:r>
                      <a:endParaRPr lang="en-ZA" dirty="0"/>
                    </a:p>
                  </a:txBody>
                  <a:tcPr/>
                </a:tc>
                <a:tc>
                  <a:txBody>
                    <a:bodyPr/>
                    <a:lstStyle/>
                    <a:p>
                      <a:r>
                        <a:rPr lang="en-ZA" dirty="0" smtClean="0"/>
                        <a:t>281 671</a:t>
                      </a:r>
                      <a:endParaRPr lang="en-ZA" dirty="0"/>
                    </a:p>
                  </a:txBody>
                  <a:tcPr/>
                </a:tc>
                <a:tc>
                  <a:txBody>
                    <a:bodyPr/>
                    <a:lstStyle/>
                    <a:p>
                      <a:r>
                        <a:rPr lang="en-ZA" dirty="0" smtClean="0"/>
                        <a:t>210 773</a:t>
                      </a:r>
                      <a:endParaRPr lang="en-ZA" dirty="0"/>
                    </a:p>
                  </a:txBody>
                  <a:tcPr/>
                </a:tc>
                <a:tc>
                  <a:txBody>
                    <a:bodyPr/>
                    <a:lstStyle/>
                    <a:p>
                      <a:r>
                        <a:rPr lang="en-ZA" dirty="0" smtClean="0"/>
                        <a:t>8</a:t>
                      </a:r>
                      <a:endParaRPr lang="en-ZA" dirty="0"/>
                    </a:p>
                  </a:txBody>
                  <a:tcPr/>
                </a:tc>
                <a:tc>
                  <a:txBody>
                    <a:bodyPr/>
                    <a:lstStyle/>
                    <a:p>
                      <a:r>
                        <a:rPr lang="en-ZA" dirty="0" smtClean="0"/>
                        <a:t>8</a:t>
                      </a:r>
                      <a:endParaRPr lang="en-ZA" dirty="0"/>
                    </a:p>
                  </a:txBody>
                  <a:tcPr/>
                </a:tc>
              </a:tr>
              <a:tr h="311186">
                <a:tc>
                  <a:txBody>
                    <a:bodyPr/>
                    <a:lstStyle/>
                    <a:p>
                      <a:r>
                        <a:rPr lang="en-ZA" dirty="0" smtClean="0"/>
                        <a:t>MK42</a:t>
                      </a:r>
                      <a:endParaRPr lang="en-ZA" dirty="0"/>
                    </a:p>
                  </a:txBody>
                  <a:tcPr/>
                </a:tc>
                <a:tc>
                  <a:txBody>
                    <a:bodyPr/>
                    <a:lstStyle/>
                    <a:p>
                      <a:r>
                        <a:rPr lang="en-ZA" dirty="0" smtClean="0"/>
                        <a:t>282 626</a:t>
                      </a:r>
                      <a:endParaRPr lang="en-ZA" dirty="0"/>
                    </a:p>
                  </a:txBody>
                  <a:tcPr/>
                </a:tc>
                <a:tc>
                  <a:txBody>
                    <a:bodyPr/>
                    <a:lstStyle/>
                    <a:p>
                      <a:r>
                        <a:rPr lang="en-ZA" dirty="0" smtClean="0"/>
                        <a:t>221 116</a:t>
                      </a:r>
                      <a:endParaRPr lang="en-ZA" dirty="0"/>
                    </a:p>
                  </a:txBody>
                  <a:tcPr/>
                </a:tc>
                <a:tc>
                  <a:txBody>
                    <a:bodyPr/>
                    <a:lstStyle/>
                    <a:p>
                      <a:r>
                        <a:rPr lang="en-ZA" dirty="0" smtClean="0"/>
                        <a:t>7</a:t>
                      </a:r>
                      <a:endParaRPr lang="en-ZA" dirty="0"/>
                    </a:p>
                  </a:txBody>
                  <a:tcPr/>
                </a:tc>
                <a:tc>
                  <a:txBody>
                    <a:bodyPr/>
                    <a:lstStyle/>
                    <a:p>
                      <a:r>
                        <a:rPr lang="en-ZA" dirty="0" smtClean="0"/>
                        <a:t>7</a:t>
                      </a:r>
                      <a:endParaRPr lang="en-ZA" dirty="0"/>
                    </a:p>
                  </a:txBody>
                  <a:tcPr/>
                </a:tc>
              </a:tr>
            </a:tbl>
          </a:graphicData>
        </a:graphic>
      </p:graphicFrame>
    </p:spTree>
    <p:extLst>
      <p:ext uri="{BB962C8B-B14F-4D97-AF65-F5344CB8AC3E}">
        <p14:creationId xmlns:p14="http://schemas.microsoft.com/office/powerpoint/2010/main" val="3209389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2</a:t>
            </a:fld>
            <a:endParaRPr lang="en-US" dirty="0">
              <a:solidFill>
                <a:prstClr val="black"/>
              </a:solidFill>
            </a:endParaRPr>
          </a:p>
        </p:txBody>
      </p:sp>
      <p:sp>
        <p:nvSpPr>
          <p:cNvPr id="3" name="TextBox 2"/>
          <p:cNvSpPr txBox="1"/>
          <p:nvPr/>
        </p:nvSpPr>
        <p:spPr>
          <a:xfrm>
            <a:off x="928700" y="94891"/>
            <a:ext cx="7399421"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rPr>
              <a:t>Economic evaluation in the public sector</a:t>
            </a:r>
            <a:endParaRPr lang="en-ZA" sz="2400" b="1" dirty="0">
              <a:solidFill>
                <a:schemeClr val="bg1"/>
              </a:solidFill>
              <a:latin typeface="Futura Md BT" panose="020B0602020204020303" pitchFamily="34" charset="0"/>
            </a:endParaRPr>
          </a:p>
        </p:txBody>
      </p:sp>
      <p:sp>
        <p:nvSpPr>
          <p:cNvPr id="4" name="TextBox 3"/>
          <p:cNvSpPr txBox="1"/>
          <p:nvPr/>
        </p:nvSpPr>
        <p:spPr>
          <a:xfrm>
            <a:off x="357201" y="1121573"/>
            <a:ext cx="8542421" cy="1200329"/>
          </a:xfrm>
          <a:prstGeom prst="rect">
            <a:avLst/>
          </a:prstGeom>
          <a:noFill/>
        </p:spPr>
        <p:txBody>
          <a:bodyPr wrap="square" rtlCol="0">
            <a:spAutoFit/>
          </a:bodyPr>
          <a:lstStyle/>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8607509"/>
              </p:ext>
            </p:extLst>
          </p:nvPr>
        </p:nvGraphicFramePr>
        <p:xfrm>
          <a:off x="357201" y="656865"/>
          <a:ext cx="8249727" cy="5699499"/>
        </p:xfrm>
        <a:graphic>
          <a:graphicData uri="http://schemas.openxmlformats.org/drawingml/2006/table">
            <a:tbl>
              <a:tblPr firstRow="1" bandRow="1">
                <a:tableStyleId>{5C22544A-7EE6-4342-B048-85BDC9FD1C3A}</a:tableStyleId>
              </a:tblPr>
              <a:tblGrid>
                <a:gridCol w="2749909"/>
                <a:gridCol w="2749909"/>
                <a:gridCol w="2749909"/>
              </a:tblGrid>
              <a:tr h="356398">
                <a:tc>
                  <a:txBody>
                    <a:bodyPr/>
                    <a:lstStyle/>
                    <a:p>
                      <a:r>
                        <a:rPr lang="en-ZA" dirty="0" smtClean="0"/>
                        <a:t>Attributes</a:t>
                      </a:r>
                      <a:endParaRPr lang="en-ZA" dirty="0"/>
                    </a:p>
                  </a:txBody>
                  <a:tcPr/>
                </a:tc>
                <a:tc>
                  <a:txBody>
                    <a:bodyPr/>
                    <a:lstStyle/>
                    <a:p>
                      <a:r>
                        <a:rPr lang="en-ZA" dirty="0" smtClean="0"/>
                        <a:t>Public Sector</a:t>
                      </a:r>
                      <a:endParaRPr lang="en-ZA" dirty="0"/>
                    </a:p>
                  </a:txBody>
                  <a:tcPr/>
                </a:tc>
                <a:tc>
                  <a:txBody>
                    <a:bodyPr/>
                    <a:lstStyle/>
                    <a:p>
                      <a:r>
                        <a:rPr lang="en-ZA" dirty="0" smtClean="0"/>
                        <a:t>Private Sector</a:t>
                      </a:r>
                      <a:endParaRPr lang="en-ZA" dirty="0"/>
                    </a:p>
                  </a:txBody>
                  <a:tcPr/>
                </a:tc>
              </a:tr>
              <a:tr h="890994">
                <a:tc>
                  <a:txBody>
                    <a:bodyPr/>
                    <a:lstStyle/>
                    <a:p>
                      <a:r>
                        <a:rPr lang="en-ZA" dirty="0" smtClean="0"/>
                        <a:t>Perspective</a:t>
                      </a:r>
                      <a:endParaRPr lang="en-ZA" dirty="0"/>
                    </a:p>
                  </a:txBody>
                  <a:tcPr/>
                </a:tc>
                <a:tc>
                  <a:txBody>
                    <a:bodyPr/>
                    <a:lstStyle/>
                    <a:p>
                      <a:r>
                        <a:rPr lang="en-ZA" dirty="0" smtClean="0"/>
                        <a:t>The</a:t>
                      </a:r>
                      <a:r>
                        <a:rPr lang="en-ZA" baseline="0" dirty="0" smtClean="0"/>
                        <a:t> broader community</a:t>
                      </a:r>
                      <a:endParaRPr lang="en-ZA" dirty="0"/>
                    </a:p>
                  </a:txBody>
                  <a:tcPr/>
                </a:tc>
                <a:tc>
                  <a:txBody>
                    <a:bodyPr/>
                    <a:lstStyle/>
                    <a:p>
                      <a:r>
                        <a:rPr lang="en-ZA" dirty="0" smtClean="0"/>
                        <a:t>Project shareholders/Capital</a:t>
                      </a:r>
                      <a:r>
                        <a:rPr lang="en-ZA" baseline="0" dirty="0" smtClean="0"/>
                        <a:t> providers</a:t>
                      </a:r>
                      <a:endParaRPr lang="en-ZA" dirty="0"/>
                    </a:p>
                  </a:txBody>
                  <a:tcPr/>
                </a:tc>
              </a:tr>
              <a:tr h="890994">
                <a:tc>
                  <a:txBody>
                    <a:bodyPr/>
                    <a:lstStyle/>
                    <a:p>
                      <a:r>
                        <a:rPr lang="en-ZA" dirty="0" smtClean="0"/>
                        <a:t>Goal</a:t>
                      </a:r>
                      <a:endParaRPr lang="en-ZA" dirty="0"/>
                    </a:p>
                  </a:txBody>
                  <a:tcPr/>
                </a:tc>
                <a:tc>
                  <a:txBody>
                    <a:bodyPr/>
                    <a:lstStyle/>
                    <a:p>
                      <a:r>
                        <a:rPr lang="en-ZA" dirty="0" smtClean="0"/>
                        <a:t>Most effective application</a:t>
                      </a:r>
                      <a:r>
                        <a:rPr lang="en-ZA" baseline="0" dirty="0" smtClean="0"/>
                        <a:t> of scarce resources</a:t>
                      </a:r>
                      <a:endParaRPr lang="en-ZA" dirty="0"/>
                    </a:p>
                  </a:txBody>
                  <a:tcPr/>
                </a:tc>
                <a:tc>
                  <a:txBody>
                    <a:bodyPr/>
                    <a:lstStyle/>
                    <a:p>
                      <a:r>
                        <a:rPr lang="en-ZA" dirty="0" smtClean="0"/>
                        <a:t>Maximization of net value</a:t>
                      </a:r>
                      <a:endParaRPr lang="en-ZA" dirty="0"/>
                    </a:p>
                  </a:txBody>
                  <a:tcPr/>
                </a:tc>
              </a:tr>
              <a:tr h="979588">
                <a:tc>
                  <a:txBody>
                    <a:bodyPr/>
                    <a:lstStyle/>
                    <a:p>
                      <a:r>
                        <a:rPr lang="en-ZA" dirty="0" smtClean="0"/>
                        <a:t>Scope</a:t>
                      </a:r>
                      <a:endParaRPr lang="en-ZA" dirty="0"/>
                    </a:p>
                  </a:txBody>
                  <a:tcPr/>
                </a:tc>
                <a:tc>
                  <a:txBody>
                    <a:bodyPr/>
                    <a:lstStyle/>
                    <a:p>
                      <a:r>
                        <a:rPr lang="en-ZA" dirty="0" smtClean="0"/>
                        <a:t>All aspects necessary</a:t>
                      </a:r>
                      <a:r>
                        <a:rPr lang="en-ZA" baseline="0" dirty="0" smtClean="0"/>
                        <a:t> for a rational economic decision</a:t>
                      </a:r>
                      <a:endParaRPr lang="en-ZA" dirty="0"/>
                    </a:p>
                  </a:txBody>
                  <a:tcPr/>
                </a:tc>
                <a:tc>
                  <a:txBody>
                    <a:bodyPr/>
                    <a:lstStyle/>
                    <a:p>
                      <a:r>
                        <a:rPr lang="en-ZA" dirty="0" smtClean="0"/>
                        <a:t>Limited to aspect that affect profits</a:t>
                      </a:r>
                      <a:endParaRPr lang="en-ZA" dirty="0"/>
                    </a:p>
                  </a:txBody>
                  <a:tcPr/>
                </a:tc>
              </a:tr>
              <a:tr h="890994">
                <a:tc>
                  <a:txBody>
                    <a:bodyPr/>
                    <a:lstStyle/>
                    <a:p>
                      <a:r>
                        <a:rPr lang="en-ZA" dirty="0" smtClean="0"/>
                        <a:t>Benefits</a:t>
                      </a:r>
                      <a:endParaRPr lang="en-ZA" dirty="0"/>
                    </a:p>
                  </a:txBody>
                  <a:tcPr/>
                </a:tc>
                <a:tc>
                  <a:txBody>
                    <a:bodyPr/>
                    <a:lstStyle/>
                    <a:p>
                      <a:r>
                        <a:rPr lang="en-ZA" dirty="0" smtClean="0"/>
                        <a:t> Additional goods, services, income and</a:t>
                      </a:r>
                      <a:r>
                        <a:rPr lang="en-ZA" baseline="0" dirty="0" smtClean="0"/>
                        <a:t> cost saving</a:t>
                      </a:r>
                      <a:endParaRPr lang="en-ZA" dirty="0"/>
                    </a:p>
                  </a:txBody>
                  <a:tcPr/>
                </a:tc>
                <a:tc>
                  <a:txBody>
                    <a:bodyPr/>
                    <a:lstStyle/>
                    <a:p>
                      <a:r>
                        <a:rPr lang="en-ZA" dirty="0" smtClean="0"/>
                        <a:t>Profit</a:t>
                      </a:r>
                      <a:r>
                        <a:rPr lang="en-ZA" baseline="0" dirty="0" smtClean="0"/>
                        <a:t> and financial return on capital employed</a:t>
                      </a:r>
                      <a:endParaRPr lang="en-ZA" dirty="0"/>
                    </a:p>
                  </a:txBody>
                  <a:tcPr/>
                </a:tc>
              </a:tr>
              <a:tr h="1657763">
                <a:tc>
                  <a:txBody>
                    <a:bodyPr/>
                    <a:lstStyle/>
                    <a:p>
                      <a:r>
                        <a:rPr lang="en-ZA" dirty="0" smtClean="0"/>
                        <a:t>Costs</a:t>
                      </a:r>
                      <a:endParaRPr lang="en-ZA" dirty="0"/>
                    </a:p>
                  </a:txBody>
                  <a:tcPr/>
                </a:tc>
                <a:tc>
                  <a:txBody>
                    <a:bodyPr/>
                    <a:lstStyle/>
                    <a:p>
                      <a:r>
                        <a:rPr lang="en-ZA" dirty="0" smtClean="0"/>
                        <a:t>Opportunity</a:t>
                      </a:r>
                      <a:r>
                        <a:rPr lang="en-ZA" baseline="0" dirty="0" smtClean="0"/>
                        <a:t> costs of goods and services foregone</a:t>
                      </a:r>
                      <a:endParaRPr lang="en-ZA" dirty="0"/>
                    </a:p>
                  </a:txBody>
                  <a:tcPr/>
                </a:tc>
                <a:tc>
                  <a:txBody>
                    <a:bodyPr/>
                    <a:lstStyle/>
                    <a:p>
                      <a:r>
                        <a:rPr lang="en-ZA" dirty="0" smtClean="0"/>
                        <a:t>Financial payments and depreciation calculate</a:t>
                      </a:r>
                      <a:r>
                        <a:rPr lang="en-ZA" baseline="0" dirty="0" smtClean="0"/>
                        <a:t> according to generally accepted accounting principles</a:t>
                      </a:r>
                      <a:endParaRPr lang="en-ZA" dirty="0"/>
                    </a:p>
                  </a:txBody>
                  <a:tcPr/>
                </a:tc>
              </a:tr>
            </a:tbl>
          </a:graphicData>
        </a:graphic>
      </p:graphicFrame>
    </p:spTree>
    <p:extLst>
      <p:ext uri="{BB962C8B-B14F-4D97-AF65-F5344CB8AC3E}">
        <p14:creationId xmlns:p14="http://schemas.microsoft.com/office/powerpoint/2010/main" val="371043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3</a:t>
            </a:fld>
            <a:endParaRPr lang="en-US" dirty="0">
              <a:solidFill>
                <a:prstClr val="black"/>
              </a:solidFill>
            </a:endParaRPr>
          </a:p>
        </p:txBody>
      </p:sp>
      <p:sp>
        <p:nvSpPr>
          <p:cNvPr id="7" name="TextBox 6"/>
          <p:cNvSpPr txBox="1"/>
          <p:nvPr/>
        </p:nvSpPr>
        <p:spPr>
          <a:xfrm>
            <a:off x="704415"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Metrics used in evaluation</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6740307"/>
          </a:xfrm>
          <a:prstGeom prst="rect">
            <a:avLst/>
          </a:prstGeom>
          <a:noFill/>
        </p:spPr>
        <p:txBody>
          <a:bodyPr wrap="square" rtlCol="0">
            <a:spAutoFit/>
          </a:bodyPr>
          <a:lstStyle/>
          <a:p>
            <a:pPr marL="342900" indent="-342900">
              <a:buFont typeface="Wingdings" panose="05000000000000000000" pitchFamily="2" charset="2"/>
              <a:buChar char="Ø"/>
            </a:pPr>
            <a:r>
              <a:rPr lang="en-ZA" sz="2400" dirty="0" smtClean="0">
                <a:latin typeface="Futura Md BT" panose="020B0602020204020303" pitchFamily="34" charset="0"/>
              </a:rPr>
              <a:t>Gross Domestic Product (GPD): </a:t>
            </a:r>
          </a:p>
          <a:p>
            <a:pPr lvl="1"/>
            <a:r>
              <a:rPr lang="en-ZA" sz="2400" dirty="0" smtClean="0">
                <a:latin typeface="Futura Md BT" panose="020B0602020204020303" pitchFamily="34" charset="0"/>
              </a:rPr>
              <a:t>Used to measure the economic output of a region as well as relative contribution of an industrial sector.</a:t>
            </a:r>
          </a:p>
          <a:p>
            <a:pPr lvl="1"/>
            <a:r>
              <a:rPr lang="en-ZA" sz="2400" dirty="0" smtClean="0">
                <a:latin typeface="Futura Md BT" panose="020B0602020204020303" pitchFamily="34" charset="0"/>
              </a:rPr>
              <a:t>It then follows that GDP is used to indicate the change in economic growth on a specific sector. Growth size is dependent on multiplier effect.</a:t>
            </a:r>
          </a:p>
          <a:p>
            <a:pPr marL="342900" indent="-342900">
              <a:buFont typeface="Wingdings" panose="05000000000000000000" pitchFamily="2" charset="2"/>
              <a:buChar char="Ø"/>
            </a:pPr>
            <a:endParaRPr lang="en-ZA" sz="2400" dirty="0" smtClean="0">
              <a:latin typeface="Futura Md BT" panose="020B0602020204020303" pitchFamily="34" charset="0"/>
            </a:endParaRPr>
          </a:p>
          <a:p>
            <a:pPr marL="342900" indent="-342900">
              <a:buFont typeface="Wingdings" panose="05000000000000000000" pitchFamily="2" charset="2"/>
              <a:buChar char="Ø"/>
            </a:pPr>
            <a:r>
              <a:rPr lang="en-ZA" sz="2400" dirty="0" smtClean="0">
                <a:latin typeface="Futura Md BT" panose="020B0602020204020303" pitchFamily="34" charset="0"/>
              </a:rPr>
              <a:t>Employment:</a:t>
            </a:r>
          </a:p>
          <a:p>
            <a:pPr lvl="1"/>
            <a:r>
              <a:rPr lang="en-ZA" sz="2400" dirty="0" smtClean="0">
                <a:latin typeface="Futura Md BT" panose="020B0602020204020303" pitchFamily="34" charset="0"/>
              </a:rPr>
              <a:t>This metric indicates the number of additional jobs as a result of a change in water provision. Employment is used to indicate poverty alleviation.</a:t>
            </a:r>
          </a:p>
          <a:p>
            <a:r>
              <a:rPr lang="en-ZA" sz="2400" dirty="0">
                <a:latin typeface="Futura Md BT" panose="020B0602020204020303" pitchFamily="34" charset="0"/>
              </a:rPr>
              <a:t>	</a:t>
            </a:r>
            <a:endParaRPr lang="en-ZA" sz="2400" dirty="0" smtClean="0">
              <a:latin typeface="Futura Md BT" panose="020B0602020204020303" pitchFamily="34" charset="0"/>
            </a:endParaRPr>
          </a:p>
          <a:p>
            <a:pPr marL="342900" indent="-342900">
              <a:buFont typeface="Wingdings" panose="05000000000000000000" pitchFamily="2" charset="2"/>
              <a:buChar char="Ø"/>
            </a:pPr>
            <a:r>
              <a:rPr lang="en-ZA" sz="2400" dirty="0" smtClean="0">
                <a:latin typeface="Futura Md BT" panose="020B0602020204020303" pitchFamily="34" charset="0"/>
              </a:rPr>
              <a:t>Multipliers: The fiscal multiplier effect occurs when an initial injection into the economy causes a bigger final increase in national income</a:t>
            </a:r>
            <a:endParaRPr lang="en-ZA" sz="2400" dirty="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1148110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4</a:t>
            </a:fld>
            <a:endParaRPr lang="en-US" dirty="0">
              <a:solidFill>
                <a:prstClr val="black"/>
              </a:solidFill>
            </a:endParaRPr>
          </a:p>
        </p:txBody>
      </p:sp>
      <p:sp>
        <p:nvSpPr>
          <p:cNvPr id="7" name="TextBox 6"/>
          <p:cNvSpPr txBox="1"/>
          <p:nvPr/>
        </p:nvSpPr>
        <p:spPr>
          <a:xfrm>
            <a:off x="412930" y="86264"/>
            <a:ext cx="7982387" cy="461665"/>
          </a:xfrm>
          <a:prstGeom prst="rect">
            <a:avLst/>
          </a:prstGeom>
          <a:noFill/>
        </p:spPr>
        <p:txBody>
          <a:bodyPr wrap="square" rtlCol="0">
            <a:spAutoFit/>
          </a:bodyPr>
          <a:lstStyle/>
          <a:p>
            <a:pPr algn="ctr"/>
            <a:r>
              <a:rPr lang="en-ZA" sz="2400" b="1" dirty="0" smtClean="0">
                <a:solidFill>
                  <a:schemeClr val="bg1"/>
                </a:solidFill>
                <a:latin typeface="Futura Md BT" panose="020B0602020204020303" pitchFamily="34" charset="0"/>
              </a:rPr>
              <a:t>Multipliers: What are they and how are they used</a:t>
            </a:r>
            <a:endParaRPr lang="en-ZA" sz="2400" b="1" dirty="0">
              <a:solidFill>
                <a:schemeClr val="bg1"/>
              </a:solidFill>
              <a:latin typeface="Futura Md BT" panose="020B0602020204020303" pitchFamily="34" charset="0"/>
            </a:endParaRPr>
          </a:p>
        </p:txBody>
      </p:sp>
      <p:sp>
        <p:nvSpPr>
          <p:cNvPr id="8" name="TextBox 7"/>
          <p:cNvSpPr txBox="1"/>
          <p:nvPr/>
        </p:nvSpPr>
        <p:spPr>
          <a:xfrm>
            <a:off x="132914" y="830997"/>
            <a:ext cx="8542421" cy="5940088"/>
          </a:xfrm>
          <a:prstGeom prst="rect">
            <a:avLst/>
          </a:prstGeom>
          <a:noFill/>
        </p:spPr>
        <p:txBody>
          <a:bodyPr wrap="square" rtlCol="0">
            <a:spAutoFit/>
          </a:bodyPr>
          <a:lstStyle/>
          <a:p>
            <a:pPr marL="342900" indent="-342900">
              <a:buFont typeface="Wingdings" panose="05000000000000000000" pitchFamily="2" charset="2"/>
              <a:buChar char="Ø"/>
            </a:pPr>
            <a:r>
              <a:rPr lang="en-ZA" sz="2000" dirty="0" smtClean="0">
                <a:latin typeface="Futura Md BT" panose="020B0602020204020303" pitchFamily="34" charset="0"/>
              </a:rPr>
              <a:t>Econometric multipliers:</a:t>
            </a:r>
          </a:p>
          <a:p>
            <a:pPr lvl="1"/>
            <a:r>
              <a:rPr lang="en-ZA" sz="2000" dirty="0" smtClean="0">
                <a:latin typeface="Futura Md BT" panose="020B0602020204020303" pitchFamily="34" charset="0"/>
              </a:rPr>
              <a:t>Suppose a computer has a processor that has a clock frequency of 5GHz. Gigahertz represents </a:t>
            </a:r>
            <a:r>
              <a:rPr lang="en-ZA" sz="2000" dirty="0">
                <a:latin typeface="Futura Md BT" panose="020B0602020204020303"/>
              </a:rPr>
              <a:t>10 </a:t>
            </a:r>
            <a:r>
              <a:rPr lang="en-ZA" sz="2000" baseline="30000" dirty="0">
                <a:latin typeface="Futura Md BT" panose="020B0602020204020303"/>
              </a:rPr>
              <a:t>9</a:t>
            </a:r>
            <a:r>
              <a:rPr lang="en-ZA" sz="2000" dirty="0">
                <a:latin typeface="Futura Md BT" panose="020B0602020204020303"/>
              </a:rPr>
              <a:t> </a:t>
            </a:r>
            <a:r>
              <a:rPr lang="en-ZA" sz="2000" dirty="0" smtClean="0">
                <a:latin typeface="Futura Md BT" panose="020B0602020204020303"/>
              </a:rPr>
              <a:t>Hz, thus 5 GHz equals 5 billion Hz. This Giga-prefix acts as a multiplier of 1 billion.</a:t>
            </a:r>
          </a:p>
          <a:p>
            <a:pPr lvl="1"/>
            <a:endParaRPr lang="en-ZA" sz="2000" dirty="0">
              <a:latin typeface="Futura Md BT" panose="020B0602020204020303" pitchFamily="34" charset="0"/>
            </a:endParaRPr>
          </a:p>
          <a:p>
            <a:pPr lvl="1"/>
            <a:r>
              <a:rPr lang="en-ZA" sz="2000" dirty="0" smtClean="0">
                <a:latin typeface="Futura Md BT" panose="020B0602020204020303" pitchFamily="34" charset="0"/>
              </a:rPr>
              <a:t>The same principle applies in economics where the effect of a change in value can be deduced by using multipliers</a:t>
            </a:r>
            <a:r>
              <a:rPr lang="en-ZA" sz="2000" dirty="0">
                <a:latin typeface="Futura Md BT" panose="020B0602020204020303" pitchFamily="34" charset="0"/>
              </a:rPr>
              <a:t>. </a:t>
            </a:r>
            <a:endParaRPr lang="en-ZA" sz="2000" dirty="0" smtClean="0">
              <a:latin typeface="Futura Md BT" panose="020B0602020204020303" pitchFamily="34" charset="0"/>
            </a:endParaRPr>
          </a:p>
          <a:p>
            <a:pPr lvl="1"/>
            <a:endParaRPr lang="en-ZA" sz="2000" dirty="0">
              <a:latin typeface="Futura Md BT" panose="020B0602020204020303" pitchFamily="34" charset="0"/>
            </a:endParaRPr>
          </a:p>
          <a:p>
            <a:pPr lvl="1"/>
            <a:r>
              <a:rPr lang="en-ZA" sz="2000" dirty="0" smtClean="0">
                <a:latin typeface="Futura Md BT" panose="020B0602020204020303" pitchFamily="34" charset="0"/>
              </a:rPr>
              <a:t>The </a:t>
            </a:r>
            <a:r>
              <a:rPr lang="en-ZA" sz="2000" dirty="0">
                <a:latin typeface="Futura Md BT" panose="020B0602020204020303" pitchFamily="34" charset="0"/>
              </a:rPr>
              <a:t>general method for calculating short-run multipliers is called comparative statics. That is, comparative statics calculates how much one or more </a:t>
            </a:r>
            <a:r>
              <a:rPr lang="en-ZA" sz="2000" dirty="0" smtClean="0">
                <a:latin typeface="Futura Md BT" panose="020B0602020204020303" pitchFamily="34" charset="0"/>
              </a:rPr>
              <a:t>internal variables </a:t>
            </a:r>
            <a:r>
              <a:rPr lang="en-ZA" sz="2000" dirty="0">
                <a:latin typeface="Futura Md BT" panose="020B0602020204020303" pitchFamily="34" charset="0"/>
              </a:rPr>
              <a:t>change in the short run, given a change in one or more </a:t>
            </a:r>
            <a:r>
              <a:rPr lang="en-ZA" sz="2000" dirty="0" smtClean="0">
                <a:latin typeface="Futura Md BT" panose="020B0602020204020303" pitchFamily="34" charset="0"/>
              </a:rPr>
              <a:t>external </a:t>
            </a:r>
            <a:r>
              <a:rPr lang="en-ZA" sz="2000" dirty="0">
                <a:latin typeface="Futura Md BT" panose="020B0602020204020303" pitchFamily="34" charset="0"/>
              </a:rPr>
              <a:t>variables. </a:t>
            </a:r>
            <a:r>
              <a:rPr lang="en-ZA" sz="2000" dirty="0" smtClean="0">
                <a:latin typeface="Futura Md BT" panose="020B0602020204020303" pitchFamily="34" charset="0"/>
              </a:rPr>
              <a:t>Our comparative statics in this case is GDP and employment.</a:t>
            </a:r>
            <a:endParaRPr lang="en-ZA" sz="2000" dirty="0">
              <a:latin typeface="Futura Md BT" panose="020B0602020204020303" pitchFamily="34" charset="0"/>
            </a:endParaRPr>
          </a:p>
          <a:p>
            <a:pPr lvl="1"/>
            <a:endParaRPr lang="en-ZA" sz="2400" dirty="0" smtClean="0">
              <a:latin typeface="Futura Md BT" panose="020B0602020204020303" pitchFamily="34" charset="0"/>
            </a:endParaRPr>
          </a:p>
          <a:p>
            <a:pPr marL="800100" lvl="1" indent="-342900">
              <a:buFont typeface="Wingdings" panose="05000000000000000000" pitchFamily="2" charset="2"/>
              <a:buChar char="Ø"/>
            </a:pPr>
            <a:endParaRPr lang="en-ZA" sz="2400" dirty="0" smtClean="0">
              <a:latin typeface="Futura Md BT" panose="020B0602020204020303" pitchFamily="34" charset="0"/>
            </a:endParaRPr>
          </a:p>
          <a:p>
            <a:pPr lvl="1"/>
            <a:endParaRPr lang="en-ZA" sz="2400" dirty="0" smtClean="0">
              <a:latin typeface="Futura Md BT" panose="020B0602020204020303" pitchFamily="34" charset="0"/>
            </a:endParaRPr>
          </a:p>
          <a:p>
            <a:pPr marL="1257300" lvl="2" indent="-342900">
              <a:buFont typeface="Wingdings" panose="05000000000000000000" pitchFamily="2" charset="2"/>
              <a:buChar char="Ø"/>
            </a:pPr>
            <a:endParaRPr lang="en-ZA" sz="2400"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978428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5</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Effect of multipliers</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5632311"/>
          </a:xfrm>
          <a:prstGeom prst="rect">
            <a:avLst/>
          </a:prstGeom>
          <a:noFill/>
        </p:spPr>
        <p:txBody>
          <a:bodyPr wrap="square" rtlCol="0">
            <a:spAutoFit/>
          </a:bodyPr>
          <a:lstStyle/>
          <a:p>
            <a:pPr marL="800100" lvl="1" indent="-342900">
              <a:buFont typeface="Wingdings" panose="05000000000000000000" pitchFamily="2" charset="2"/>
              <a:buChar char="Ø"/>
            </a:pPr>
            <a:r>
              <a:rPr lang="en-ZA" sz="2400" dirty="0">
                <a:latin typeface="Futura Md BT" panose="020B0602020204020303" pitchFamily="34" charset="0"/>
              </a:rPr>
              <a:t>In the economy, there is a circular flow of income and spending. </a:t>
            </a:r>
            <a:endParaRPr lang="en-ZA" sz="2400" dirty="0" smtClean="0">
              <a:latin typeface="Futura Md BT" panose="020B0602020204020303" pitchFamily="34" charset="0"/>
            </a:endParaRPr>
          </a:p>
          <a:p>
            <a:pPr lvl="1"/>
            <a:endParaRPr lang="en-ZA" sz="2400" dirty="0">
              <a:latin typeface="Futura Md BT" panose="020B0602020204020303" pitchFamily="34" charset="0"/>
            </a:endParaRPr>
          </a:p>
          <a:p>
            <a:pPr marL="800100" lvl="1" indent="-342900">
              <a:buFont typeface="Wingdings" panose="05000000000000000000" pitchFamily="2" charset="2"/>
              <a:buChar char="Ø"/>
            </a:pPr>
            <a:r>
              <a:rPr lang="en-ZA" sz="2400" dirty="0" smtClean="0">
                <a:latin typeface="Futura Md BT" panose="020B0602020204020303" pitchFamily="34" charset="0"/>
              </a:rPr>
              <a:t>Money </a:t>
            </a:r>
            <a:r>
              <a:rPr lang="en-ZA" sz="2400" dirty="0">
                <a:latin typeface="Futura Md BT" panose="020B0602020204020303" pitchFamily="34" charset="0"/>
              </a:rPr>
              <a:t>that is earned flows from one </a:t>
            </a:r>
            <a:r>
              <a:rPr lang="en-ZA" sz="2400" dirty="0" smtClean="0">
                <a:latin typeface="Futura Md BT" panose="020B0602020204020303" pitchFamily="34" charset="0"/>
              </a:rPr>
              <a:t>source </a:t>
            </a:r>
            <a:r>
              <a:rPr lang="en-ZA" sz="2400" dirty="0">
                <a:latin typeface="Futura Md BT" panose="020B0602020204020303" pitchFamily="34" charset="0"/>
              </a:rPr>
              <a:t>to another, and most of it gets spent </a:t>
            </a:r>
            <a:r>
              <a:rPr lang="en-ZA" sz="2400" dirty="0" smtClean="0">
                <a:latin typeface="Futura Md BT" panose="020B0602020204020303" pitchFamily="34" charset="0"/>
              </a:rPr>
              <a:t>again, multiple times. </a:t>
            </a:r>
          </a:p>
          <a:p>
            <a:pPr lvl="1"/>
            <a:endParaRPr lang="en-ZA" sz="2400" dirty="0">
              <a:latin typeface="Futura Md BT" panose="020B0602020204020303" pitchFamily="34" charset="0"/>
            </a:endParaRPr>
          </a:p>
          <a:p>
            <a:pPr marL="800100" lvl="1" indent="-342900">
              <a:buFont typeface="Wingdings" panose="05000000000000000000" pitchFamily="2" charset="2"/>
              <a:buChar char="Ø"/>
            </a:pPr>
            <a:r>
              <a:rPr lang="en-ZA" sz="2400" dirty="0" smtClean="0">
                <a:latin typeface="Futura Md BT" panose="020B0602020204020303" pitchFamily="34" charset="0"/>
              </a:rPr>
              <a:t>What </a:t>
            </a:r>
            <a:r>
              <a:rPr lang="en-ZA" sz="2400" dirty="0">
                <a:latin typeface="Futura Md BT" panose="020B0602020204020303" pitchFamily="34" charset="0"/>
              </a:rPr>
              <a:t>this means is that small increases in spending </a:t>
            </a:r>
            <a:r>
              <a:rPr lang="en-ZA" sz="2400" dirty="0" smtClean="0">
                <a:latin typeface="Futura Md BT" panose="020B0602020204020303" pitchFamily="34" charset="0"/>
              </a:rPr>
              <a:t>lead </a:t>
            </a:r>
            <a:r>
              <a:rPr lang="en-ZA" sz="2400" dirty="0">
                <a:latin typeface="Futura Md BT" panose="020B0602020204020303" pitchFamily="34" charset="0"/>
              </a:rPr>
              <a:t>to much larger increases in economic output. </a:t>
            </a:r>
            <a:endParaRPr lang="en-ZA" sz="2400" dirty="0" smtClean="0">
              <a:latin typeface="Futura Md BT" panose="020B0602020204020303" pitchFamily="34" charset="0"/>
            </a:endParaRPr>
          </a:p>
          <a:p>
            <a:pPr lvl="1"/>
            <a:endParaRPr lang="en-ZA" sz="2400" dirty="0">
              <a:latin typeface="Futura Md BT" panose="020B0602020204020303" pitchFamily="34" charset="0"/>
            </a:endParaRPr>
          </a:p>
          <a:p>
            <a:pPr marL="800100" lvl="1" indent="-342900">
              <a:buFont typeface="Wingdings" panose="05000000000000000000" pitchFamily="2" charset="2"/>
              <a:buChar char="Ø"/>
            </a:pPr>
            <a:r>
              <a:rPr lang="en-ZA" sz="2400" dirty="0" smtClean="0">
                <a:latin typeface="Futura Md BT" panose="020B0602020204020303" pitchFamily="34" charset="0"/>
              </a:rPr>
              <a:t>Multipliers are then used to measure </a:t>
            </a:r>
            <a:r>
              <a:rPr lang="en-ZA" sz="2400" dirty="0">
                <a:latin typeface="Futura Md BT" panose="020B0602020204020303" pitchFamily="34" charset="0"/>
              </a:rPr>
              <a:t>how much spending gets multiplied. To illustrate this, let's take a look at a very simple </a:t>
            </a:r>
            <a:r>
              <a:rPr lang="en-ZA" sz="2400" dirty="0" smtClean="0">
                <a:latin typeface="Futura Md BT" panose="020B0602020204020303" pitchFamily="34" charset="0"/>
              </a:rPr>
              <a:t>economy:</a:t>
            </a:r>
            <a:endParaRPr lang="en-ZA" sz="2400" dirty="0">
              <a:latin typeface="Futura Md BT" panose="020B0602020204020303" pitchFamily="34" charset="0"/>
            </a:endParaRPr>
          </a:p>
          <a:p>
            <a:pPr lvl="1"/>
            <a:endParaRPr lang="en-ZA" sz="2400" dirty="0">
              <a:latin typeface="Futura Md BT" panose="020B0602020204020303" pitchFamily="34" charset="0"/>
            </a:endParaRPr>
          </a:p>
        </p:txBody>
      </p:sp>
    </p:spTree>
    <p:extLst>
      <p:ext uri="{BB962C8B-B14F-4D97-AF65-F5344CB8AC3E}">
        <p14:creationId xmlns:p14="http://schemas.microsoft.com/office/powerpoint/2010/main" val="350736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6</a:t>
            </a:fld>
            <a:endParaRPr lang="en-US" dirty="0">
              <a:solidFill>
                <a:prstClr val="black"/>
              </a:solidFill>
            </a:endParaRPr>
          </a:p>
        </p:txBody>
      </p:sp>
      <p:sp>
        <p:nvSpPr>
          <p:cNvPr id="7" name="TextBox 6"/>
          <p:cNvSpPr txBox="1"/>
          <p:nvPr/>
        </p:nvSpPr>
        <p:spPr>
          <a:xfrm>
            <a:off x="715878"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Principle behind multipliers</a:t>
            </a:r>
            <a:endParaRPr lang="en-ZA" sz="3600" b="1" dirty="0">
              <a:solidFill>
                <a:schemeClr val="bg1"/>
              </a:solidFill>
              <a:latin typeface="Futura Md BT" panose="020B0602020204020303" pitchFamily="34" charset="0"/>
            </a:endParaRPr>
          </a:p>
        </p:txBody>
      </p:sp>
      <p:sp>
        <p:nvSpPr>
          <p:cNvPr id="8" name="TextBox 7"/>
          <p:cNvSpPr txBox="1"/>
          <p:nvPr/>
        </p:nvSpPr>
        <p:spPr>
          <a:xfrm>
            <a:off x="144379" y="856357"/>
            <a:ext cx="8542421" cy="4462760"/>
          </a:xfrm>
          <a:prstGeom prst="rect">
            <a:avLst/>
          </a:prstGeom>
          <a:noFill/>
        </p:spPr>
        <p:txBody>
          <a:bodyPr wrap="square" rtlCol="0">
            <a:spAutoFit/>
          </a:bodyPr>
          <a:lstStyle/>
          <a:p>
            <a:pPr marL="800100" lvl="1" indent="-342900">
              <a:buFont typeface="Wingdings" panose="05000000000000000000" pitchFamily="2" charset="2"/>
              <a:buChar char="Ø"/>
            </a:pPr>
            <a:r>
              <a:rPr lang="en-ZA" sz="2000" dirty="0" smtClean="0">
                <a:latin typeface="Futura Md BT" panose="020B0602020204020303" pitchFamily="34" charset="0"/>
              </a:rPr>
              <a:t>Consider a </a:t>
            </a:r>
            <a:r>
              <a:rPr lang="en-ZA" sz="2000" dirty="0" smtClean="0">
                <a:ln w="0"/>
                <a:solidFill>
                  <a:schemeClr val="accent1"/>
                </a:solidFill>
                <a:effectLst>
                  <a:outerShdw blurRad="38100" dist="25400" dir="5400000" algn="ctr" rotWithShape="0">
                    <a:srgbClr val="6E747A">
                      <a:alpha val="43000"/>
                    </a:srgbClr>
                  </a:outerShdw>
                </a:effectLst>
                <a:latin typeface="Futura Md BT" panose="020B0602020204020303" pitchFamily="34" charset="0"/>
              </a:rPr>
              <a:t>R300 million </a:t>
            </a:r>
            <a:r>
              <a:rPr lang="en-ZA" sz="2000" dirty="0" smtClean="0">
                <a:latin typeface="Futura Md BT" panose="020B0602020204020303" pitchFamily="34" charset="0"/>
              </a:rPr>
              <a:t>increase in capital investment, for example, if Toyota invests in a new assembly plant.</a:t>
            </a:r>
          </a:p>
          <a:p>
            <a:pPr marL="800100" lvl="1" indent="-342900">
              <a:buFont typeface="Wingdings" panose="05000000000000000000" pitchFamily="2" charset="2"/>
              <a:buChar char="Ø"/>
            </a:pPr>
            <a:r>
              <a:rPr lang="en-ZA" sz="2000" dirty="0" smtClean="0">
                <a:latin typeface="Futura Md BT" panose="020B0602020204020303" pitchFamily="34" charset="0"/>
              </a:rPr>
              <a:t> This will set of a chain of increases and expenditures. Businesses who win contracts to build the new factory will see an increase in income and profits</a:t>
            </a:r>
          </a:p>
          <a:p>
            <a:pPr marL="800100" lvl="1" indent="-342900">
              <a:buFont typeface="Wingdings" panose="05000000000000000000" pitchFamily="2" charset="2"/>
              <a:buChar char="Ø"/>
            </a:pPr>
            <a:r>
              <a:rPr lang="en-ZA" sz="2000" dirty="0" smtClean="0">
                <a:latin typeface="Futura Md BT" panose="020B0602020204020303" pitchFamily="34" charset="0"/>
              </a:rPr>
              <a:t>If they and their employees in turn collectively spend about ½ of that additional income, then </a:t>
            </a:r>
            <a:r>
              <a:rPr lang="en-ZA" sz="2000" dirty="0" smtClean="0">
                <a:solidFill>
                  <a:srgbClr val="00B050"/>
                </a:solidFill>
                <a:latin typeface="Futura Md BT" panose="020B0602020204020303" pitchFamily="34" charset="0"/>
              </a:rPr>
              <a:t>R150 million </a:t>
            </a:r>
            <a:r>
              <a:rPr lang="en-ZA" sz="2000" dirty="0" smtClean="0">
                <a:latin typeface="Futura Md BT" panose="020B0602020204020303" pitchFamily="34" charset="0"/>
              </a:rPr>
              <a:t>will be added to the income of others.</a:t>
            </a:r>
          </a:p>
          <a:p>
            <a:pPr marL="800100" lvl="1" indent="-342900">
              <a:buFont typeface="Wingdings" panose="05000000000000000000" pitchFamily="2" charset="2"/>
              <a:buChar char="Ø"/>
            </a:pPr>
            <a:r>
              <a:rPr lang="en-ZA" sz="2000" dirty="0" smtClean="0">
                <a:latin typeface="Futura Md BT" panose="020B0602020204020303" pitchFamily="34" charset="0"/>
              </a:rPr>
              <a:t>At this point, total income has grown by </a:t>
            </a:r>
            <a:r>
              <a:rPr lang="en-ZA" sz="2000" dirty="0" smtClean="0">
                <a:ln w="0"/>
                <a:solidFill>
                  <a:schemeClr val="accent1"/>
                </a:solidFill>
                <a:effectLst>
                  <a:outerShdw blurRad="38100" dist="25400" dir="5400000" algn="ctr" rotWithShape="0">
                    <a:srgbClr val="6E747A">
                      <a:alpha val="43000"/>
                    </a:srgbClr>
                  </a:outerShdw>
                </a:effectLst>
                <a:latin typeface="Futura Md BT" panose="020B0602020204020303" pitchFamily="34" charset="0"/>
              </a:rPr>
              <a:t>R300m</a:t>
            </a:r>
            <a:r>
              <a:rPr lang="en-ZA" sz="2000" dirty="0" smtClean="0">
                <a:latin typeface="Futura Md BT" panose="020B0602020204020303" pitchFamily="34" charset="0"/>
              </a:rPr>
              <a:t> + </a:t>
            </a:r>
            <a:r>
              <a:rPr lang="en-ZA" sz="2000" dirty="0" smtClean="0">
                <a:solidFill>
                  <a:srgbClr val="00B050"/>
                </a:solidFill>
                <a:latin typeface="Futura Md BT" panose="020B0602020204020303" pitchFamily="34" charset="0"/>
              </a:rPr>
              <a:t>R150m</a:t>
            </a:r>
          </a:p>
          <a:p>
            <a:pPr marL="800100" lvl="1" indent="-342900">
              <a:buFont typeface="Wingdings" panose="05000000000000000000" pitchFamily="2" charset="2"/>
              <a:buChar char="Ø"/>
            </a:pPr>
            <a:r>
              <a:rPr lang="en-ZA" sz="2000" dirty="0" smtClean="0">
                <a:effectLst>
                  <a:outerShdw blurRad="38100" dist="38100" dir="2700000" algn="tl">
                    <a:srgbClr val="000000">
                      <a:alpha val="43137"/>
                    </a:srgbClr>
                  </a:outerShdw>
                </a:effectLst>
                <a:latin typeface="Futura Md BT" panose="020B0602020204020303" pitchFamily="34" charset="0"/>
              </a:rPr>
              <a:t>The sum will continue to increase as producers of additional goods and services realize an increase in their incomes, of which they in turn spend on even more goods and services.</a:t>
            </a:r>
          </a:p>
          <a:p>
            <a:pPr marL="800100" lvl="1" indent="-342900">
              <a:buFont typeface="Wingdings" panose="05000000000000000000" pitchFamily="2" charset="2"/>
              <a:buChar char="Ø"/>
            </a:pPr>
            <a:r>
              <a:rPr lang="en-ZA" sz="2000" dirty="0" smtClean="0">
                <a:effectLst>
                  <a:outerShdw blurRad="38100" dist="38100" dir="2700000" algn="tl">
                    <a:srgbClr val="000000">
                      <a:alpha val="43137"/>
                    </a:srgbClr>
                  </a:outerShdw>
                </a:effectLst>
                <a:latin typeface="Futura Md BT" panose="020B0602020204020303" pitchFamily="34" charset="0"/>
              </a:rPr>
              <a:t>This is what is meant by the multiplier effect</a:t>
            </a:r>
            <a:endParaRPr lang="en-ZA" sz="2000" dirty="0">
              <a:effectLst>
                <a:outerShdw blurRad="38100" dist="38100" dir="2700000" algn="tl">
                  <a:srgbClr val="000000">
                    <a:alpha val="43137"/>
                  </a:srgbClr>
                </a:outerShdw>
              </a:effectLst>
              <a:latin typeface="Futura Md BT" panose="020B0602020204020303" pitchFamily="34" charset="0"/>
            </a:endParaRPr>
          </a:p>
          <a:p>
            <a:pPr lvl="1"/>
            <a:endParaRPr lang="en-ZA" sz="2400" dirty="0">
              <a:latin typeface="Futura Md BT" panose="020B0602020204020303" pitchFamily="34" charset="0"/>
            </a:endParaRPr>
          </a:p>
        </p:txBody>
      </p:sp>
    </p:spTree>
    <p:extLst>
      <p:ext uri="{BB962C8B-B14F-4D97-AF65-F5344CB8AC3E}">
        <p14:creationId xmlns:p14="http://schemas.microsoft.com/office/powerpoint/2010/main" val="272136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7</a:t>
            </a:fld>
            <a:endParaRPr lang="en-US" dirty="0">
              <a:solidFill>
                <a:prstClr val="black"/>
              </a:solidFill>
            </a:endParaRPr>
          </a:p>
        </p:txBody>
      </p:sp>
      <p:sp>
        <p:nvSpPr>
          <p:cNvPr id="7" name="TextBox 6"/>
          <p:cNvSpPr txBox="1"/>
          <p:nvPr/>
        </p:nvSpPr>
        <p:spPr>
          <a:xfrm>
            <a:off x="715878" y="0"/>
            <a:ext cx="7399421" cy="1077218"/>
          </a:xfrm>
          <a:prstGeom prst="rect">
            <a:avLst/>
          </a:prstGeom>
          <a:noFill/>
        </p:spPr>
        <p:txBody>
          <a:bodyPr wrap="square" rtlCol="0">
            <a:spAutoFit/>
          </a:bodyPr>
          <a:lstStyle/>
          <a:p>
            <a:pPr algn="ctr"/>
            <a:r>
              <a:rPr lang="en-ZA" sz="2800" b="1" dirty="0" smtClean="0">
                <a:solidFill>
                  <a:schemeClr val="bg1"/>
                </a:solidFill>
                <a:latin typeface="Futura Md BT" panose="020B0602020204020303" pitchFamily="34" charset="0"/>
              </a:rPr>
              <a:t>How are these multipliers obtained</a:t>
            </a:r>
          </a:p>
          <a:p>
            <a:pPr algn="ctr"/>
            <a:endParaRPr lang="en-ZA" sz="3600" b="1" dirty="0">
              <a:solidFill>
                <a:schemeClr val="bg1"/>
              </a:solidFill>
              <a:latin typeface="Futura Md BT" panose="020B0602020204020303" pitchFamily="34" charset="0"/>
            </a:endParaRPr>
          </a:p>
        </p:txBody>
      </p:sp>
      <p:sp>
        <p:nvSpPr>
          <p:cNvPr id="8" name="TextBox 7"/>
          <p:cNvSpPr txBox="1"/>
          <p:nvPr/>
        </p:nvSpPr>
        <p:spPr>
          <a:xfrm>
            <a:off x="0" y="476794"/>
            <a:ext cx="8542421" cy="5632311"/>
          </a:xfrm>
          <a:prstGeom prst="rect">
            <a:avLst/>
          </a:prstGeom>
          <a:noFill/>
        </p:spPr>
        <p:txBody>
          <a:bodyPr wrap="square" rtlCol="0">
            <a:spAutoFit/>
          </a:bodyPr>
          <a:lstStyle/>
          <a:p>
            <a:pPr lvl="1"/>
            <a:endParaRPr lang="en-ZA" sz="2400" dirty="0" smtClean="0">
              <a:effectLst>
                <a:outerShdw blurRad="38100" dist="38100" dir="2700000" algn="tl">
                  <a:srgbClr val="000000">
                    <a:alpha val="43137"/>
                  </a:srgbClr>
                </a:outerShdw>
              </a:effectLst>
              <a:latin typeface="Futura Md BT" panose="020B0602020204020303" pitchFamily="34" charset="0"/>
            </a:endParaRPr>
          </a:p>
          <a:p>
            <a:pPr marL="1200150" lvl="2" indent="-285750">
              <a:buFont typeface="Wingdings" panose="05000000000000000000" pitchFamily="2" charset="2"/>
              <a:buChar char="Ø"/>
            </a:pPr>
            <a:r>
              <a:rPr lang="en-ZA" dirty="0">
                <a:effectLst>
                  <a:outerShdw blurRad="38100" dist="38100" dir="2700000" algn="tl">
                    <a:srgbClr val="000000">
                      <a:alpha val="43137"/>
                    </a:srgbClr>
                  </a:outerShdw>
                </a:effectLst>
                <a:latin typeface="Futura Md BT" panose="020B0602020204020303" pitchFamily="34" charset="0"/>
              </a:rPr>
              <a:t>Input-Output (I-O) </a:t>
            </a:r>
            <a:r>
              <a:rPr lang="en-ZA" dirty="0" smtClean="0">
                <a:effectLst>
                  <a:outerShdw blurRad="38100" dist="38100" dir="2700000" algn="tl">
                    <a:srgbClr val="000000">
                      <a:alpha val="43137"/>
                    </a:srgbClr>
                  </a:outerShdw>
                </a:effectLst>
                <a:latin typeface="Futura Md BT" panose="020B0602020204020303" pitchFamily="34" charset="0"/>
              </a:rPr>
              <a:t>Models</a:t>
            </a:r>
            <a:r>
              <a:rPr lang="en-ZA" dirty="0" smtClean="0">
                <a:latin typeface="Futura Md BT" panose="020B0602020204020303" pitchFamily="34" charset="0"/>
              </a:rPr>
              <a:t>: </a:t>
            </a:r>
            <a:r>
              <a:rPr lang="en-ZA" dirty="0">
                <a:latin typeface="Futura Md BT" panose="020B0602020204020303" pitchFamily="34" charset="0"/>
              </a:rPr>
              <a:t>These models characterise the interdependence </a:t>
            </a:r>
            <a:r>
              <a:rPr lang="en-ZA" dirty="0" smtClean="0">
                <a:latin typeface="Futura Md BT" panose="020B0602020204020303" pitchFamily="34" charset="0"/>
              </a:rPr>
              <a:t>of sectors </a:t>
            </a:r>
            <a:r>
              <a:rPr lang="en-ZA" dirty="0">
                <a:latin typeface="Futura Md BT" panose="020B0602020204020303" pitchFamily="34" charset="0"/>
              </a:rPr>
              <a:t>within an economy by generating data on multipliers and </a:t>
            </a:r>
            <a:r>
              <a:rPr lang="en-ZA" dirty="0" smtClean="0">
                <a:latin typeface="Futura Md BT" panose="020B0602020204020303" pitchFamily="34" charset="0"/>
              </a:rPr>
              <a:t>leakages. Multipliers </a:t>
            </a:r>
            <a:r>
              <a:rPr lang="en-ZA" dirty="0">
                <a:latin typeface="Futura Md BT" panose="020B0602020204020303" pitchFamily="34" charset="0"/>
              </a:rPr>
              <a:t>show that the impact of a particular sector on the </a:t>
            </a:r>
            <a:r>
              <a:rPr lang="en-ZA" dirty="0" smtClean="0">
                <a:latin typeface="Futura Md BT" panose="020B0602020204020303" pitchFamily="34" charset="0"/>
              </a:rPr>
              <a:t>regional/national economy </a:t>
            </a:r>
            <a:r>
              <a:rPr lang="en-ZA" dirty="0">
                <a:latin typeface="Futura Md BT" panose="020B0602020204020303" pitchFamily="34" charset="0"/>
              </a:rPr>
              <a:t>(in terms of some of the above criteria) is larger than the </a:t>
            </a:r>
            <a:r>
              <a:rPr lang="en-ZA" dirty="0" smtClean="0">
                <a:latin typeface="Futura Md BT" panose="020B0602020204020303" pitchFamily="34" charset="0"/>
              </a:rPr>
              <a:t>value/volume associated </a:t>
            </a:r>
            <a:r>
              <a:rPr lang="en-ZA" dirty="0">
                <a:latin typeface="Futura Md BT" panose="020B0602020204020303" pitchFamily="34" charset="0"/>
              </a:rPr>
              <a:t>solely with that sector’s output. Leakages indicate where </a:t>
            </a:r>
            <a:r>
              <a:rPr lang="en-ZA" dirty="0" smtClean="0">
                <a:latin typeface="Futura Md BT" panose="020B0602020204020303" pitchFamily="34" charset="0"/>
              </a:rPr>
              <a:t>economic impacts</a:t>
            </a:r>
            <a:r>
              <a:rPr lang="en-ZA" dirty="0">
                <a:latin typeface="Futura Md BT" panose="020B0602020204020303" pitchFamily="34" charset="0"/>
              </a:rPr>
              <a:t>, such as project revenues, move ("leak”) from one region or economy </a:t>
            </a:r>
            <a:r>
              <a:rPr lang="en-ZA" dirty="0" smtClean="0">
                <a:latin typeface="Futura Md BT" panose="020B0602020204020303" pitchFamily="34" charset="0"/>
              </a:rPr>
              <a:t>to another.</a:t>
            </a:r>
          </a:p>
          <a:p>
            <a:pPr marL="1200150" lvl="2" indent="-285750">
              <a:buFont typeface="Wingdings" panose="05000000000000000000" pitchFamily="2" charset="2"/>
              <a:buChar char="Ø"/>
            </a:pPr>
            <a:endParaRPr lang="en-ZA" sz="2400" dirty="0">
              <a:latin typeface="Futura Md BT" panose="020B0602020204020303" pitchFamily="34" charset="0"/>
            </a:endParaRPr>
          </a:p>
          <a:p>
            <a:pPr marL="1200150" lvl="2" indent="-285750">
              <a:buFont typeface="Wingdings" panose="05000000000000000000" pitchFamily="2" charset="2"/>
              <a:buChar char="Ø"/>
            </a:pPr>
            <a:r>
              <a:rPr lang="en-ZA" dirty="0">
                <a:effectLst>
                  <a:outerShdw blurRad="38100" dist="38100" dir="2700000" algn="tl">
                    <a:srgbClr val="000000">
                      <a:alpha val="43137"/>
                    </a:srgbClr>
                  </a:outerShdw>
                </a:effectLst>
                <a:latin typeface="Futura Md BT" panose="020B0602020204020303" pitchFamily="34" charset="0"/>
              </a:rPr>
              <a:t>Social Accounting Matrices (SAMs</a:t>
            </a:r>
            <a:r>
              <a:rPr lang="en-ZA" dirty="0" smtClean="0">
                <a:effectLst>
                  <a:outerShdw blurRad="38100" dist="38100" dir="2700000" algn="tl">
                    <a:srgbClr val="000000">
                      <a:alpha val="43137"/>
                    </a:srgbClr>
                  </a:outerShdw>
                </a:effectLst>
                <a:latin typeface="Futura Md BT" panose="020B0602020204020303" pitchFamily="34" charset="0"/>
              </a:rPr>
              <a:t>): </a:t>
            </a:r>
            <a:r>
              <a:rPr lang="en-ZA" dirty="0">
                <a:latin typeface="Futura Md BT" panose="020B0602020204020303" pitchFamily="34" charset="0"/>
              </a:rPr>
              <a:t>SAMs use a mathematically based </a:t>
            </a:r>
            <a:r>
              <a:rPr lang="en-ZA" dirty="0" smtClean="0">
                <a:latin typeface="Futura Md BT" panose="020B0602020204020303" pitchFamily="34" charset="0"/>
              </a:rPr>
              <a:t>matrix presentation </a:t>
            </a:r>
            <a:r>
              <a:rPr lang="en-ZA" dirty="0">
                <a:latin typeface="Futura Md BT" panose="020B0602020204020303" pitchFamily="34" charset="0"/>
              </a:rPr>
              <a:t>to represent the flow of funds linked to demand, production </a:t>
            </a:r>
            <a:r>
              <a:rPr lang="en-ZA" dirty="0" smtClean="0">
                <a:latin typeface="Futura Md BT" panose="020B0602020204020303" pitchFamily="34" charset="0"/>
              </a:rPr>
              <a:t>and income </a:t>
            </a:r>
            <a:r>
              <a:rPr lang="en-ZA" dirty="0">
                <a:latin typeface="Futura Md BT" panose="020B0602020204020303" pitchFamily="34" charset="0"/>
              </a:rPr>
              <a:t>within a national or regional economy. SAMs can be designed with </a:t>
            </a:r>
            <a:r>
              <a:rPr lang="en-ZA" dirty="0" smtClean="0">
                <a:latin typeface="Futura Md BT" panose="020B0602020204020303" pitchFamily="34" charset="0"/>
              </a:rPr>
              <a:t>a special </a:t>
            </a:r>
            <a:r>
              <a:rPr lang="en-ZA" dirty="0">
                <a:latin typeface="Futura Md BT" panose="020B0602020204020303" pitchFamily="34" charset="0"/>
              </a:rPr>
              <a:t>emphasis on social rather than economic attributes (e.g. low </a:t>
            </a:r>
            <a:r>
              <a:rPr lang="en-ZA" dirty="0" smtClean="0">
                <a:latin typeface="Futura Md BT" panose="020B0602020204020303" pitchFamily="34" charset="0"/>
              </a:rPr>
              <a:t>income households</a:t>
            </a:r>
            <a:r>
              <a:rPr lang="en-ZA" dirty="0">
                <a:latin typeface="Futura Md BT" panose="020B0602020204020303" pitchFamily="34" charset="0"/>
              </a:rPr>
              <a:t>) and, thereby, also provide information about equity and </a:t>
            </a:r>
            <a:r>
              <a:rPr lang="en-ZA" dirty="0" smtClean="0">
                <a:latin typeface="Futura Md BT" panose="020B0602020204020303" pitchFamily="34" charset="0"/>
              </a:rPr>
              <a:t>distribution issues</a:t>
            </a:r>
            <a:r>
              <a:rPr lang="en-ZA" dirty="0">
                <a:latin typeface="Futura Md BT" panose="020B0602020204020303" pitchFamily="34" charset="0"/>
              </a:rPr>
              <a:t>. SAMs can be regarded as an extension of I-O models.</a:t>
            </a:r>
            <a:endParaRPr lang="en-ZA" dirty="0" smtClean="0">
              <a:latin typeface="Futura Md BT" panose="020B0602020204020303" pitchFamily="34" charset="0"/>
            </a:endParaRPr>
          </a:p>
          <a:p>
            <a:endParaRPr lang="en-ZA" sz="2400" dirty="0">
              <a:latin typeface="Futura Md BT" panose="020B0602020204020303" pitchFamily="34" charset="0"/>
            </a:endParaRPr>
          </a:p>
        </p:txBody>
      </p:sp>
    </p:spTree>
    <p:extLst>
      <p:ext uri="{BB962C8B-B14F-4D97-AF65-F5344CB8AC3E}">
        <p14:creationId xmlns:p14="http://schemas.microsoft.com/office/powerpoint/2010/main" val="208869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E66E45-5917-4379-B543-CE7BE9BC57B8}" type="slidenum">
              <a:rPr lang="en-US" sz="1800" smtClean="0">
                <a:latin typeface="Calibri" panose="020F0502020204030204" pitchFamily="34" charset="0"/>
              </a:rPr>
              <a:pPr/>
              <a:t>8</a:t>
            </a:fld>
            <a:endParaRPr lang="en-US" sz="1800" smtClean="0">
              <a:latin typeface="Calibri" panose="020F0502020204030204" pitchFamily="34" charset="0"/>
            </a:endParaRPr>
          </a:p>
        </p:txBody>
      </p:sp>
      <p:sp>
        <p:nvSpPr>
          <p:cNvPr id="3" name="Title 2"/>
          <p:cNvSpPr>
            <a:spLocks noGrp="1"/>
          </p:cNvSpPr>
          <p:nvPr>
            <p:ph type="title" idx="4294967295"/>
          </p:nvPr>
        </p:nvSpPr>
        <p:spPr>
          <a:xfrm>
            <a:off x="0" y="42943"/>
            <a:ext cx="9144000" cy="805719"/>
          </a:xfrm>
          <a:prstGeom prst="rect">
            <a:avLst/>
          </a:prstGeom>
        </p:spPr>
        <p:txBody>
          <a:bodyPr/>
          <a:lstStyle/>
          <a:p>
            <a:r>
              <a:rPr lang="en-ZA" sz="2000" b="1" dirty="0" smtClean="0">
                <a:solidFill>
                  <a:schemeClr val="bg1"/>
                </a:solidFill>
                <a:latin typeface="Futura Md BT" panose="020B0602020204020303" pitchFamily="34" charset="0"/>
              </a:rPr>
              <a:t>Methodology based on CBA principles</a:t>
            </a:r>
            <a:endParaRPr lang="en-ZA" sz="2000" b="1" dirty="0">
              <a:solidFill>
                <a:schemeClr val="bg1"/>
              </a:solidFill>
              <a:latin typeface="Futura Md BT" panose="020B0602020204020303" pitchFamily="34" charset="0"/>
            </a:endParaRPr>
          </a:p>
        </p:txBody>
      </p:sp>
      <p:sp>
        <p:nvSpPr>
          <p:cNvPr id="9" name="Rectangle 8"/>
          <p:cNvSpPr/>
          <p:nvPr/>
        </p:nvSpPr>
        <p:spPr>
          <a:xfrm>
            <a:off x="2486771" y="602882"/>
            <a:ext cx="2755726" cy="70456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Status quo – Volume of water</a:t>
            </a:r>
            <a:endParaRPr lang="en-ZA" dirty="0"/>
          </a:p>
        </p:txBody>
      </p:sp>
      <p:sp>
        <p:nvSpPr>
          <p:cNvPr id="10" name="Rectangle 9"/>
          <p:cNvSpPr/>
          <p:nvPr/>
        </p:nvSpPr>
        <p:spPr>
          <a:xfrm>
            <a:off x="2458528" y="1674091"/>
            <a:ext cx="2755726" cy="7224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t>Growth on status quo</a:t>
            </a:r>
            <a:endParaRPr lang="en-ZA" dirty="0"/>
          </a:p>
        </p:txBody>
      </p:sp>
      <p:sp>
        <p:nvSpPr>
          <p:cNvPr id="13" name="Rectangle 12"/>
          <p:cNvSpPr/>
          <p:nvPr/>
        </p:nvSpPr>
        <p:spPr>
          <a:xfrm>
            <a:off x="5547868" y="2913427"/>
            <a:ext cx="2755726" cy="81013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t>Apply value of water on growth volume</a:t>
            </a:r>
            <a:endParaRPr lang="en-ZA" dirty="0"/>
          </a:p>
        </p:txBody>
      </p:sp>
      <p:sp>
        <p:nvSpPr>
          <p:cNvPr id="14" name="Rectangle 13"/>
          <p:cNvSpPr/>
          <p:nvPr/>
        </p:nvSpPr>
        <p:spPr>
          <a:xfrm>
            <a:off x="5571777" y="4109690"/>
            <a:ext cx="2755726" cy="83519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t>Discount according to CBA principles</a:t>
            </a:r>
            <a:endParaRPr lang="en-ZA" dirty="0"/>
          </a:p>
        </p:txBody>
      </p:sp>
      <p:sp>
        <p:nvSpPr>
          <p:cNvPr id="19" name="Rectangle 18"/>
          <p:cNvSpPr/>
          <p:nvPr/>
        </p:nvSpPr>
        <p:spPr>
          <a:xfrm>
            <a:off x="5623024" y="1699882"/>
            <a:ext cx="2605414" cy="81013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dirty="0" smtClean="0"/>
              <a:t>Status quo – Value of water in GDP</a:t>
            </a:r>
            <a:endParaRPr lang="en-ZA" dirty="0"/>
          </a:p>
        </p:txBody>
      </p:sp>
      <p:sp>
        <p:nvSpPr>
          <p:cNvPr id="23" name="Down Arrow 22"/>
          <p:cNvSpPr/>
          <p:nvPr/>
        </p:nvSpPr>
        <p:spPr>
          <a:xfrm>
            <a:off x="3622318" y="1314628"/>
            <a:ext cx="484632" cy="352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8" name="Down Arrow 27"/>
          <p:cNvSpPr/>
          <p:nvPr/>
        </p:nvSpPr>
        <p:spPr>
          <a:xfrm rot="16200000">
            <a:off x="5176323" y="1892161"/>
            <a:ext cx="484632" cy="3522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9" name="Down Arrow 28"/>
          <p:cNvSpPr/>
          <p:nvPr/>
        </p:nvSpPr>
        <p:spPr>
          <a:xfrm>
            <a:off x="6683415" y="4960033"/>
            <a:ext cx="484632" cy="35228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a:p>
        </p:txBody>
      </p:sp>
      <p:sp>
        <p:nvSpPr>
          <p:cNvPr id="30" name="Down Arrow 29"/>
          <p:cNvSpPr/>
          <p:nvPr/>
        </p:nvSpPr>
        <p:spPr>
          <a:xfrm>
            <a:off x="6683415" y="2543862"/>
            <a:ext cx="484632" cy="3522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a:p>
        </p:txBody>
      </p:sp>
      <p:sp>
        <p:nvSpPr>
          <p:cNvPr id="25" name="Rectangle 24"/>
          <p:cNvSpPr/>
          <p:nvPr/>
        </p:nvSpPr>
        <p:spPr>
          <a:xfrm>
            <a:off x="5540147" y="5327469"/>
            <a:ext cx="2755726" cy="7766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ZA" dirty="0" smtClean="0"/>
              <a:t>Projected GDP growth</a:t>
            </a:r>
            <a:endParaRPr lang="en-ZA" dirty="0"/>
          </a:p>
        </p:txBody>
      </p:sp>
      <p:sp>
        <p:nvSpPr>
          <p:cNvPr id="32" name="Down Arrow 31"/>
          <p:cNvSpPr/>
          <p:nvPr/>
        </p:nvSpPr>
        <p:spPr>
          <a:xfrm rot="2338174">
            <a:off x="2163866" y="2444312"/>
            <a:ext cx="484632" cy="352283"/>
          </a:xfrm>
          <a:prstGeom prst="downArrow">
            <a:avLst>
              <a:gd name="adj1" fmla="val 50000"/>
              <a:gd name="adj2" fmla="val 627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3" name="Down Arrow 32"/>
          <p:cNvSpPr/>
          <p:nvPr/>
        </p:nvSpPr>
        <p:spPr>
          <a:xfrm>
            <a:off x="6683415" y="3757407"/>
            <a:ext cx="484632" cy="352283"/>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a:p>
        </p:txBody>
      </p:sp>
      <p:sp>
        <p:nvSpPr>
          <p:cNvPr id="35" name="Rectangle 34"/>
          <p:cNvSpPr/>
          <p:nvPr/>
        </p:nvSpPr>
        <p:spPr>
          <a:xfrm>
            <a:off x="99941" y="2950940"/>
            <a:ext cx="2605414" cy="81013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ZA" dirty="0" smtClean="0"/>
              <a:t>Status quo – Employment</a:t>
            </a:r>
            <a:endParaRPr lang="en-ZA" dirty="0"/>
          </a:p>
        </p:txBody>
      </p:sp>
      <p:sp>
        <p:nvSpPr>
          <p:cNvPr id="36" name="Down Arrow 35"/>
          <p:cNvSpPr/>
          <p:nvPr/>
        </p:nvSpPr>
        <p:spPr>
          <a:xfrm>
            <a:off x="1235488" y="3856882"/>
            <a:ext cx="484632" cy="352283"/>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ZA"/>
          </a:p>
        </p:txBody>
      </p:sp>
      <p:sp>
        <p:nvSpPr>
          <p:cNvPr id="37" name="Rectangle 36"/>
          <p:cNvSpPr/>
          <p:nvPr/>
        </p:nvSpPr>
        <p:spPr>
          <a:xfrm>
            <a:off x="99941" y="4279897"/>
            <a:ext cx="2755726" cy="81013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t>Apply employment on growth volume</a:t>
            </a:r>
            <a:endParaRPr lang="en-ZA" dirty="0"/>
          </a:p>
        </p:txBody>
      </p:sp>
      <p:sp>
        <p:nvSpPr>
          <p:cNvPr id="38" name="Down Arrow 37"/>
          <p:cNvSpPr/>
          <p:nvPr/>
        </p:nvSpPr>
        <p:spPr>
          <a:xfrm>
            <a:off x="1235488" y="5163270"/>
            <a:ext cx="484632" cy="35228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ZA"/>
          </a:p>
        </p:txBody>
      </p:sp>
      <p:sp>
        <p:nvSpPr>
          <p:cNvPr id="39" name="Rectangle 38"/>
          <p:cNvSpPr/>
          <p:nvPr/>
        </p:nvSpPr>
        <p:spPr>
          <a:xfrm>
            <a:off x="99941" y="5588788"/>
            <a:ext cx="2755726" cy="7766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ZA" dirty="0" smtClean="0"/>
              <a:t>Projected additional employment</a:t>
            </a:r>
            <a:endParaRPr lang="en-ZA" dirty="0"/>
          </a:p>
        </p:txBody>
      </p:sp>
    </p:spTree>
    <p:extLst>
      <p:ext uri="{BB962C8B-B14F-4D97-AF65-F5344CB8AC3E}">
        <p14:creationId xmlns:p14="http://schemas.microsoft.com/office/powerpoint/2010/main" val="70826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A80D5D7-D489-4F0A-867E-0D072B0DF06E}" type="slidenum">
              <a:rPr lang="en-US" smtClean="0">
                <a:solidFill>
                  <a:prstClr val="black"/>
                </a:solidFill>
              </a:rPr>
              <a:pPr>
                <a:defRPr/>
              </a:pPr>
              <a:t>9</a:t>
            </a:fld>
            <a:endParaRPr lang="en-US" dirty="0">
              <a:solidFill>
                <a:prstClr val="black"/>
              </a:solidFill>
            </a:endParaRPr>
          </a:p>
        </p:txBody>
      </p:sp>
      <p:sp>
        <p:nvSpPr>
          <p:cNvPr id="7" name="TextBox 6"/>
          <p:cNvSpPr txBox="1"/>
          <p:nvPr/>
        </p:nvSpPr>
        <p:spPr>
          <a:xfrm>
            <a:off x="847283" y="0"/>
            <a:ext cx="7399421" cy="646331"/>
          </a:xfrm>
          <a:prstGeom prst="rect">
            <a:avLst/>
          </a:prstGeom>
          <a:noFill/>
        </p:spPr>
        <p:txBody>
          <a:bodyPr wrap="square" rtlCol="0">
            <a:spAutoFit/>
          </a:bodyPr>
          <a:lstStyle/>
          <a:p>
            <a:pPr algn="ctr"/>
            <a:r>
              <a:rPr lang="en-ZA" sz="3600" b="1" dirty="0" smtClean="0">
                <a:solidFill>
                  <a:schemeClr val="bg1"/>
                </a:solidFill>
                <a:latin typeface="Futura Md BT" panose="020B0602020204020303" pitchFamily="34" charset="0"/>
              </a:rPr>
              <a:t>Water </a:t>
            </a:r>
            <a:r>
              <a:rPr lang="en-ZA" sz="3600" b="1" dirty="0">
                <a:solidFill>
                  <a:schemeClr val="bg1"/>
                </a:solidFill>
                <a:latin typeface="Futura Md BT" panose="020B0602020204020303" pitchFamily="34" charset="0"/>
              </a:rPr>
              <a:t>volumes ( Mm3/a)</a:t>
            </a:r>
          </a:p>
        </p:txBody>
      </p:sp>
      <p:graphicFrame>
        <p:nvGraphicFramePr>
          <p:cNvPr id="5" name="Table 4"/>
          <p:cNvGraphicFramePr>
            <a:graphicFrameLocks noGrp="1"/>
          </p:cNvGraphicFramePr>
          <p:nvPr>
            <p:extLst>
              <p:ext uri="{D42A27DB-BD31-4B8C-83A1-F6EECF244321}">
                <p14:modId xmlns:p14="http://schemas.microsoft.com/office/powerpoint/2010/main" val="1466061126"/>
              </p:ext>
            </p:extLst>
          </p:nvPr>
        </p:nvGraphicFramePr>
        <p:xfrm>
          <a:off x="301924" y="778960"/>
          <a:ext cx="7789652" cy="2153307"/>
        </p:xfrm>
        <a:graphic>
          <a:graphicData uri="http://schemas.openxmlformats.org/drawingml/2006/table">
            <a:tbl>
              <a:tblPr firstRow="1" bandRow="1">
                <a:tableStyleId>{5C22544A-7EE6-4342-B048-85BDC9FD1C3A}</a:tableStyleId>
              </a:tblPr>
              <a:tblGrid>
                <a:gridCol w="3894826"/>
                <a:gridCol w="3894826"/>
              </a:tblGrid>
              <a:tr h="690267">
                <a:tc>
                  <a:txBody>
                    <a:bodyPr/>
                    <a:lstStyle/>
                    <a:p>
                      <a:r>
                        <a:rPr lang="en-ZA" dirty="0" smtClean="0"/>
                        <a:t>Mvoti</a:t>
                      </a:r>
                      <a:endParaRPr lang="en-ZA" dirty="0"/>
                    </a:p>
                  </a:txBody>
                  <a:tcPr/>
                </a:tc>
                <a:tc>
                  <a:txBody>
                    <a:bodyPr/>
                    <a:lstStyle/>
                    <a:p>
                      <a:r>
                        <a:rPr lang="en-ZA" dirty="0" smtClean="0"/>
                        <a:t>Isithundu</a:t>
                      </a:r>
                      <a:r>
                        <a:rPr lang="en-ZA" baseline="0" dirty="0" smtClean="0"/>
                        <a:t> Excess Firm Yield</a:t>
                      </a:r>
                      <a:endParaRPr lang="en-ZA" dirty="0"/>
                    </a:p>
                  </a:txBody>
                  <a:tcPr/>
                </a:tc>
              </a:tr>
              <a:tr h="303864">
                <a:tc>
                  <a:txBody>
                    <a:bodyPr/>
                    <a:lstStyle/>
                    <a:p>
                      <a:r>
                        <a:rPr lang="en-ZA" dirty="0" smtClean="0"/>
                        <a:t>MV3</a:t>
                      </a:r>
                    </a:p>
                  </a:txBody>
                  <a:tcPr/>
                </a:tc>
                <a:tc>
                  <a:txBody>
                    <a:bodyPr/>
                    <a:lstStyle/>
                    <a:p>
                      <a:pPr algn="ctr"/>
                      <a:r>
                        <a:rPr lang="en-ZA" dirty="0" smtClean="0"/>
                        <a:t>34.88</a:t>
                      </a:r>
                      <a:endParaRPr lang="en-ZA" dirty="0"/>
                    </a:p>
                  </a:txBody>
                  <a:tcPr/>
                </a:tc>
              </a:tr>
              <a:tr h="303864">
                <a:tc>
                  <a:txBody>
                    <a:bodyPr/>
                    <a:lstStyle/>
                    <a:p>
                      <a:r>
                        <a:rPr lang="en-ZA" dirty="0" smtClean="0"/>
                        <a:t>MV41</a:t>
                      </a:r>
                    </a:p>
                  </a:txBody>
                  <a:tcPr/>
                </a:tc>
                <a:tc>
                  <a:txBody>
                    <a:bodyPr/>
                    <a:lstStyle/>
                    <a:p>
                      <a:pPr algn="ctr"/>
                      <a:r>
                        <a:rPr lang="en-ZA" dirty="0" smtClean="0"/>
                        <a:t>8.08</a:t>
                      </a:r>
                      <a:endParaRPr lang="en-ZA" dirty="0"/>
                    </a:p>
                  </a:txBody>
                  <a:tcPr/>
                </a:tc>
              </a:tr>
              <a:tr h="303864">
                <a:tc>
                  <a:txBody>
                    <a:bodyPr/>
                    <a:lstStyle/>
                    <a:p>
                      <a:r>
                        <a:rPr lang="en-ZA" dirty="0" smtClean="0"/>
                        <a:t>MV42</a:t>
                      </a:r>
                    </a:p>
                  </a:txBody>
                  <a:tcPr/>
                </a:tc>
                <a:tc>
                  <a:txBody>
                    <a:bodyPr/>
                    <a:lstStyle/>
                    <a:p>
                      <a:pPr algn="ctr"/>
                      <a:r>
                        <a:rPr lang="en-ZA" dirty="0" smtClean="0"/>
                        <a:t>15.22</a:t>
                      </a:r>
                      <a:endParaRPr lang="en-ZA" dirty="0"/>
                    </a:p>
                  </a:txBody>
                  <a:tcPr/>
                </a:tc>
              </a:tr>
              <a:tr h="303864">
                <a:tc>
                  <a:txBody>
                    <a:bodyPr/>
                    <a:lstStyle/>
                    <a:p>
                      <a:r>
                        <a:rPr lang="en-ZA" dirty="0" smtClean="0"/>
                        <a:t>MV43</a:t>
                      </a:r>
                    </a:p>
                  </a:txBody>
                  <a:tcPr/>
                </a:tc>
                <a:tc>
                  <a:txBody>
                    <a:bodyPr/>
                    <a:lstStyle/>
                    <a:p>
                      <a:pPr algn="ctr"/>
                      <a:r>
                        <a:rPr lang="en-ZA" dirty="0" smtClean="0"/>
                        <a:t>13.77</a:t>
                      </a:r>
                      <a:endParaRPr lang="en-ZA"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61021309"/>
              </p:ext>
            </p:extLst>
          </p:nvPr>
        </p:nvGraphicFramePr>
        <p:xfrm>
          <a:off x="308304" y="3143914"/>
          <a:ext cx="7660257" cy="2978866"/>
        </p:xfrm>
        <a:graphic>
          <a:graphicData uri="http://schemas.openxmlformats.org/drawingml/2006/table">
            <a:tbl>
              <a:tblPr firstRow="1" bandRow="1">
                <a:tableStyleId>{5C22544A-7EE6-4342-B048-85BDC9FD1C3A}</a:tableStyleId>
              </a:tblPr>
              <a:tblGrid>
                <a:gridCol w="2494037"/>
                <a:gridCol w="1094322"/>
                <a:gridCol w="1348816"/>
                <a:gridCol w="1374266"/>
                <a:gridCol w="1348816"/>
              </a:tblGrid>
              <a:tr h="148001">
                <a:tc>
                  <a:txBody>
                    <a:bodyPr/>
                    <a:lstStyle/>
                    <a:p>
                      <a:pPr algn="ctr" fontAlgn="ctr"/>
                      <a:r>
                        <a:rPr lang="en-ZA" sz="1000" u="none" strike="noStrike" dirty="0">
                          <a:effectLst/>
                        </a:rPr>
                        <a:t>Umkhomazi Scenarios</a:t>
                      </a:r>
                      <a:endParaRPr lang="en-ZA" sz="1000" b="1" i="0" u="none" strike="noStrike" dirty="0">
                        <a:solidFill>
                          <a:srgbClr val="000000"/>
                        </a:solidFill>
                        <a:effectLst/>
                        <a:latin typeface="Calibri" panose="020F0502020204030204" pitchFamily="34" charset="0"/>
                      </a:endParaRPr>
                    </a:p>
                  </a:txBody>
                  <a:tcPr marL="6975" marR="6975" marT="6975" marB="0" anchor="ctr"/>
                </a:tc>
                <a:tc gridSpan="2">
                  <a:txBody>
                    <a:bodyPr/>
                    <a:lstStyle/>
                    <a:p>
                      <a:pPr algn="ctr" fontAlgn="b"/>
                      <a:r>
                        <a:rPr lang="en-ZA" sz="1000" u="none" strike="noStrike" dirty="0">
                          <a:effectLst/>
                        </a:rPr>
                        <a:t>Smithfield HFY (No support to Ngwadini)</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c gridSpan="2">
                  <a:txBody>
                    <a:bodyPr/>
                    <a:lstStyle/>
                    <a:p>
                      <a:pPr algn="ctr" fontAlgn="b"/>
                      <a:r>
                        <a:rPr lang="en-ZA" sz="1000" u="none" strike="noStrike" dirty="0">
                          <a:effectLst/>
                        </a:rPr>
                        <a:t>Ngwadini HFY (No sup from Smithfield)</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r>
              <a:tr h="207752">
                <a:tc>
                  <a:txBody>
                    <a:bodyPr/>
                    <a:lstStyle/>
                    <a:p>
                      <a:pPr algn="ctr" fontAlgn="ctr"/>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ctr"/>
                </a:tc>
                <a:tc>
                  <a:txBody>
                    <a:bodyPr/>
                    <a:lstStyle/>
                    <a:p>
                      <a:pPr algn="ctr" fontAlgn="b"/>
                      <a:r>
                        <a:rPr lang="en-ZA" sz="1000" u="none" strike="noStrike">
                          <a:effectLst/>
                        </a:rPr>
                        <a:t>No EWR</a:t>
                      </a:r>
                      <a:endParaRPr lang="en-ZA" sz="1000" b="1"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dirty="0">
                          <a:effectLst/>
                        </a:rPr>
                        <a:t>With EWR</a:t>
                      </a:r>
                      <a:endParaRPr lang="en-ZA" sz="1000" b="1"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No EWR</a:t>
                      </a:r>
                      <a:endParaRPr lang="en-ZA" sz="1000" b="1"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With EWR</a:t>
                      </a:r>
                      <a:endParaRPr lang="en-ZA" sz="1000" b="1"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dirty="0">
                          <a:effectLst/>
                        </a:rPr>
                        <a:t>MK2</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196.0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11.99</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l"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MK21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142.20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8.03</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MK22</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150.60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8.03</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MK23</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150.60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8.03</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MK31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150.10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5.98</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MK32</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161.00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6.63</a:t>
                      </a:r>
                      <a:endParaRPr lang="en-ZA" sz="1000" b="0" i="0" u="none" strike="noStrike">
                        <a:solidFill>
                          <a:srgbClr val="000000"/>
                        </a:solidFill>
                        <a:effectLst/>
                        <a:latin typeface="Calibri" panose="020F0502020204030204" pitchFamily="34" charset="0"/>
                      </a:endParaRPr>
                    </a:p>
                  </a:txBody>
                  <a:tcPr marL="6975" marR="6975" marT="6975" marB="0" anchor="b"/>
                </a:tc>
              </a:tr>
              <a:tr h="207752">
                <a:tc>
                  <a:txBody>
                    <a:bodyPr/>
                    <a:lstStyle/>
                    <a:p>
                      <a:pPr algn="ctr" fontAlgn="b"/>
                      <a:r>
                        <a:rPr lang="en-ZA" sz="1000" u="none" strike="noStrike">
                          <a:effectLst/>
                        </a:rPr>
                        <a:t>MK33</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161.00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6.63</a:t>
                      </a:r>
                      <a:endParaRPr lang="en-ZA" sz="1000" b="0" i="0" u="none" strike="noStrike">
                        <a:solidFill>
                          <a:srgbClr val="000000"/>
                        </a:solidFill>
                        <a:effectLst/>
                        <a:latin typeface="Calibri" panose="020F0502020204030204" pitchFamily="34" charset="0"/>
                      </a:endParaRPr>
                    </a:p>
                  </a:txBody>
                  <a:tcPr marL="6975" marR="6975" marT="6975" marB="0" anchor="b"/>
                </a:tc>
              </a:tr>
              <a:tr h="207752">
                <a:tc>
                  <a:txBody>
                    <a:bodyPr/>
                    <a:lstStyle/>
                    <a:p>
                      <a:pPr algn="ctr" fontAlgn="b"/>
                      <a:r>
                        <a:rPr lang="en-ZA" sz="1000" u="none" strike="noStrike" dirty="0">
                          <a:effectLst/>
                        </a:rPr>
                        <a:t> </a:t>
                      </a:r>
                      <a:endParaRPr lang="en-ZA" sz="1000" b="0" i="0" u="none" strike="noStrike" dirty="0">
                        <a:solidFill>
                          <a:srgbClr val="000000"/>
                        </a:solidFill>
                        <a:effectLst/>
                        <a:latin typeface="Calibri" panose="020F0502020204030204" pitchFamily="34" charset="0"/>
                      </a:endParaRPr>
                    </a:p>
                  </a:txBody>
                  <a:tcPr marL="6975" marR="6975" marT="6975" marB="0" anchor="b"/>
                </a:tc>
                <a:tc gridSpan="2">
                  <a:txBody>
                    <a:bodyPr/>
                    <a:lstStyle/>
                    <a:p>
                      <a:pPr algn="ctr" fontAlgn="b"/>
                      <a:r>
                        <a:rPr lang="en-ZA" sz="1000" u="none" strike="noStrike" dirty="0">
                          <a:effectLst/>
                        </a:rPr>
                        <a:t>Smithfield HFY (With support to Ngwadini)</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c gridSpan="2">
                  <a:txBody>
                    <a:bodyPr/>
                    <a:lstStyle/>
                    <a:p>
                      <a:pPr algn="ctr" fontAlgn="b"/>
                      <a:r>
                        <a:rPr lang="en-ZA" sz="1000" u="none" strike="noStrike" dirty="0">
                          <a:effectLst/>
                        </a:rPr>
                        <a:t>Ngwadini HFY (With support from Smithfield)</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r>
              <a:tr h="207752">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gridSpan="2">
                  <a:txBody>
                    <a:bodyPr/>
                    <a:lstStyle/>
                    <a:p>
                      <a:pPr algn="ctr" fontAlgn="b"/>
                      <a:r>
                        <a:rPr lang="en-ZA" sz="1000" u="none" strike="noStrike" dirty="0">
                          <a:effectLst/>
                        </a:rPr>
                        <a:t>Mkomazi multiplier</a:t>
                      </a:r>
                      <a:endParaRPr lang="en-ZA" sz="1000" b="1" i="0" u="none" strike="noStrike" dirty="0">
                        <a:solidFill>
                          <a:srgbClr val="000000"/>
                        </a:solidFill>
                        <a:effectLst/>
                        <a:latin typeface="Calibri" panose="020F0502020204030204" pitchFamily="34" charset="0"/>
                      </a:endParaRPr>
                    </a:p>
                  </a:txBody>
                  <a:tcPr marL="6975" marR="6975" marT="6975" marB="0" anchor="b"/>
                </a:tc>
                <a:tc hMerge="1">
                  <a:txBody>
                    <a:bodyPr/>
                    <a:lstStyle/>
                    <a:p>
                      <a:endParaRPr lang="en-ZA"/>
                    </a:p>
                  </a:txBody>
                  <a:tcPr/>
                </a:tc>
                <a:tc>
                  <a:txBody>
                    <a:bodyPr/>
                    <a:lstStyle/>
                    <a:p>
                      <a:pPr algn="ctr" fontAlgn="b"/>
                      <a:r>
                        <a:rPr lang="en-ZA" sz="1000" u="none" strike="noStrike" dirty="0">
                          <a:effectLst/>
                        </a:rPr>
                        <a:t> </a:t>
                      </a:r>
                      <a:endParaRPr lang="en-ZA" sz="1000" b="1"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MK4</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142.5</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54.80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r>
              <a:tr h="197859">
                <a:tc>
                  <a:txBody>
                    <a:bodyPr/>
                    <a:lstStyle/>
                    <a:p>
                      <a:pPr algn="ctr" fontAlgn="b"/>
                      <a:r>
                        <a:rPr lang="en-ZA" sz="1000" u="none" strike="noStrike">
                          <a:effectLst/>
                        </a:rPr>
                        <a:t>MK41</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84.10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54.80</a:t>
                      </a:r>
                      <a:endParaRPr lang="en-ZA" sz="1000" b="0" i="0" u="none" strike="noStrike">
                        <a:solidFill>
                          <a:srgbClr val="000000"/>
                        </a:solidFill>
                        <a:effectLst/>
                        <a:latin typeface="Calibri" panose="020F0502020204030204" pitchFamily="34" charset="0"/>
                      </a:endParaRPr>
                    </a:p>
                  </a:txBody>
                  <a:tcPr marL="6975" marR="6975" marT="6975" marB="0" anchor="b"/>
                </a:tc>
              </a:tr>
              <a:tr h="207752">
                <a:tc>
                  <a:txBody>
                    <a:bodyPr/>
                    <a:lstStyle/>
                    <a:p>
                      <a:pPr algn="ctr" fontAlgn="b"/>
                      <a:r>
                        <a:rPr lang="en-ZA" sz="1000" u="none" strike="noStrike" dirty="0">
                          <a:effectLst/>
                        </a:rPr>
                        <a:t>MK42</a:t>
                      </a:r>
                      <a:endParaRPr lang="en-ZA" sz="1000" b="0" i="0" u="none" strike="noStrike" dirty="0">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92.50</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a:effectLst/>
                        </a:rPr>
                        <a:t> </a:t>
                      </a:r>
                      <a:endParaRPr lang="en-ZA" sz="1000" b="0" i="0" u="none" strike="noStrike">
                        <a:solidFill>
                          <a:srgbClr val="000000"/>
                        </a:solidFill>
                        <a:effectLst/>
                        <a:latin typeface="Calibri" panose="020F0502020204030204" pitchFamily="34" charset="0"/>
                      </a:endParaRPr>
                    </a:p>
                  </a:txBody>
                  <a:tcPr marL="6975" marR="6975" marT="6975" marB="0" anchor="b"/>
                </a:tc>
                <a:tc>
                  <a:txBody>
                    <a:bodyPr/>
                    <a:lstStyle/>
                    <a:p>
                      <a:pPr algn="ctr" fontAlgn="b"/>
                      <a:r>
                        <a:rPr lang="en-ZA" sz="1000" u="none" strike="noStrike" dirty="0">
                          <a:effectLst/>
                        </a:rPr>
                        <a:t>54.80</a:t>
                      </a:r>
                      <a:endParaRPr lang="en-ZA" sz="1000" b="0" i="0" u="none" strike="noStrike" dirty="0">
                        <a:solidFill>
                          <a:srgbClr val="000000"/>
                        </a:solidFill>
                        <a:effectLst/>
                        <a:latin typeface="Calibri" panose="020F0502020204030204" pitchFamily="34" charset="0"/>
                      </a:endParaRPr>
                    </a:p>
                  </a:txBody>
                  <a:tcPr marL="6975" marR="6975" marT="6975" marB="0" anchor="b"/>
                </a:tc>
              </a:tr>
            </a:tbl>
          </a:graphicData>
        </a:graphic>
      </p:graphicFrame>
    </p:spTree>
    <p:extLst>
      <p:ext uri="{BB962C8B-B14F-4D97-AF65-F5344CB8AC3E}">
        <p14:creationId xmlns:p14="http://schemas.microsoft.com/office/powerpoint/2010/main" val="3342186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6295</TotalTime>
  <Words>1541</Words>
  <Application>Microsoft Office PowerPoint</Application>
  <PresentationFormat>On-screen Show (4:3)</PresentationFormat>
  <Paragraphs>478</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 based on CBA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dc:creator>
  <cp:lastModifiedBy>Pieter van Rooyen</cp:lastModifiedBy>
  <cp:revision>88</cp:revision>
  <cp:lastPrinted>2014-09-22T07:59:09Z</cp:lastPrinted>
  <dcterms:created xsi:type="dcterms:W3CDTF">2014-09-14T15:40:53Z</dcterms:created>
  <dcterms:modified xsi:type="dcterms:W3CDTF">2014-10-02T16:26:43Z</dcterms:modified>
</cp:coreProperties>
</file>